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5"/>
  </p:notesMasterIdLst>
  <p:sldIdLst>
    <p:sldId id="256" r:id="rId2"/>
    <p:sldId id="29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0" r:id="rId18"/>
    <p:sldId id="272" r:id="rId19"/>
    <p:sldId id="273" r:id="rId20"/>
    <p:sldId id="274" r:id="rId21"/>
    <p:sldId id="275" r:id="rId22"/>
    <p:sldId id="276" r:id="rId23"/>
    <p:sldId id="277" r:id="rId24"/>
    <p:sldId id="278" r:id="rId25"/>
    <p:sldId id="279" r:id="rId26"/>
    <p:sldId id="280" r:id="rId27"/>
    <p:sldId id="281" r:id="rId28"/>
    <p:sldId id="291" r:id="rId29"/>
    <p:sldId id="283" r:id="rId30"/>
    <p:sldId id="286" r:id="rId31"/>
    <p:sldId id="287" r:id="rId32"/>
    <p:sldId id="288" r:id="rId33"/>
    <p:sldId id="28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594" y="-4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F5645A-14D3-44B7-B2CF-6D347FF712D8}" type="datetimeFigureOut">
              <a:rPr lang="en-US" smtClean="0"/>
              <a:pPr/>
              <a:t>12/15/2014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360A71-A711-4B63-83C8-212C0F1B280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360A71-A711-4B63-83C8-212C0F1B2807}"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D238718-D4FB-4AA1-82C1-872FE9774256}" type="datetime1">
              <a:rPr lang="en-US" smtClean="0"/>
              <a:pPr/>
              <a:t>12/15/2014</a:t>
            </a:fld>
            <a:endParaRPr lang="en-US"/>
          </a:p>
        </p:txBody>
      </p:sp>
      <p:sp>
        <p:nvSpPr>
          <p:cNvPr id="19" name="Footer Placeholder 18"/>
          <p:cNvSpPr>
            <a:spLocks noGrp="1"/>
          </p:cNvSpPr>
          <p:nvPr>
            <p:ph type="ftr" sz="quarter" idx="11"/>
          </p:nvPr>
        </p:nvSpPr>
        <p:spPr/>
        <p:txBody>
          <a:bodyPr/>
          <a:lstStyle/>
          <a:p>
            <a:r>
              <a:rPr lang="en-US" smtClean="0"/>
              <a:t>Përgatiti: Brikena Tolli</a:t>
            </a:r>
            <a:endParaRPr lang="en-US"/>
          </a:p>
        </p:txBody>
      </p:sp>
      <p:sp>
        <p:nvSpPr>
          <p:cNvPr id="27" name="Slide Number Placeholder 26"/>
          <p:cNvSpPr>
            <a:spLocks noGrp="1"/>
          </p:cNvSpPr>
          <p:nvPr>
            <p:ph type="sldNum" sz="quarter" idx="12"/>
          </p:nvPr>
        </p:nvSpPr>
        <p:spPr/>
        <p:txBody>
          <a:bodyPr/>
          <a:lstStyle/>
          <a:p>
            <a:fld id="{03CCB76B-1558-4B0C-B6F6-DB4A680F78D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2E907F1-743B-441E-A996-63E9C47F6030}" type="datetime1">
              <a:rPr lang="en-US" smtClean="0"/>
              <a:pPr/>
              <a:t>12/15/2014</a:t>
            </a:fld>
            <a:endParaRPr lang="en-US"/>
          </a:p>
        </p:txBody>
      </p:sp>
      <p:sp>
        <p:nvSpPr>
          <p:cNvPr id="5" name="Footer Placeholder 4"/>
          <p:cNvSpPr>
            <a:spLocks noGrp="1"/>
          </p:cNvSpPr>
          <p:nvPr>
            <p:ph type="ftr" sz="quarter" idx="11"/>
          </p:nvPr>
        </p:nvSpPr>
        <p:spPr/>
        <p:txBody>
          <a:bodyPr/>
          <a:lstStyle/>
          <a:p>
            <a:r>
              <a:rPr lang="en-US" smtClean="0"/>
              <a:t>Përgatiti: Brikena Tolli</a:t>
            </a:r>
            <a:endParaRPr lang="en-US"/>
          </a:p>
        </p:txBody>
      </p:sp>
      <p:sp>
        <p:nvSpPr>
          <p:cNvPr id="6" name="Slide Number Placeholder 5"/>
          <p:cNvSpPr>
            <a:spLocks noGrp="1"/>
          </p:cNvSpPr>
          <p:nvPr>
            <p:ph type="sldNum" sz="quarter" idx="12"/>
          </p:nvPr>
        </p:nvSpPr>
        <p:spPr/>
        <p:txBody>
          <a:bodyPr/>
          <a:lstStyle/>
          <a:p>
            <a:fld id="{03CCB76B-1558-4B0C-B6F6-DB4A680F78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2F4411D-8430-4B76-AE16-6E2DA05FF648}" type="datetime1">
              <a:rPr lang="en-US" smtClean="0"/>
              <a:pPr/>
              <a:t>12/15/2014</a:t>
            </a:fld>
            <a:endParaRPr lang="en-US"/>
          </a:p>
        </p:txBody>
      </p:sp>
      <p:sp>
        <p:nvSpPr>
          <p:cNvPr id="5" name="Footer Placeholder 4"/>
          <p:cNvSpPr>
            <a:spLocks noGrp="1"/>
          </p:cNvSpPr>
          <p:nvPr>
            <p:ph type="ftr" sz="quarter" idx="11"/>
          </p:nvPr>
        </p:nvSpPr>
        <p:spPr/>
        <p:txBody>
          <a:bodyPr/>
          <a:lstStyle/>
          <a:p>
            <a:r>
              <a:rPr lang="en-US" smtClean="0"/>
              <a:t>Përgatiti: Brikena Tolli</a:t>
            </a:r>
            <a:endParaRPr lang="en-US"/>
          </a:p>
        </p:txBody>
      </p:sp>
      <p:sp>
        <p:nvSpPr>
          <p:cNvPr id="6" name="Slide Number Placeholder 5"/>
          <p:cNvSpPr>
            <a:spLocks noGrp="1"/>
          </p:cNvSpPr>
          <p:nvPr>
            <p:ph type="sldNum" sz="quarter" idx="12"/>
          </p:nvPr>
        </p:nvSpPr>
        <p:spPr/>
        <p:txBody>
          <a:bodyPr/>
          <a:lstStyle/>
          <a:p>
            <a:fld id="{03CCB76B-1558-4B0C-B6F6-DB4A680F78D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14B8B5-F0C5-494A-B355-28B5E61B5AA1}" type="datetime1">
              <a:rPr lang="en-US" smtClean="0"/>
              <a:pPr/>
              <a:t>12/15/2014</a:t>
            </a:fld>
            <a:endParaRPr lang="en-US"/>
          </a:p>
        </p:txBody>
      </p:sp>
      <p:sp>
        <p:nvSpPr>
          <p:cNvPr id="5" name="Footer Placeholder 4"/>
          <p:cNvSpPr>
            <a:spLocks noGrp="1"/>
          </p:cNvSpPr>
          <p:nvPr>
            <p:ph type="ftr" sz="quarter" idx="11"/>
          </p:nvPr>
        </p:nvSpPr>
        <p:spPr/>
        <p:txBody>
          <a:bodyPr/>
          <a:lstStyle/>
          <a:p>
            <a:r>
              <a:rPr lang="en-US" smtClean="0"/>
              <a:t>Përgatiti: Brikena Tolli</a:t>
            </a:r>
            <a:endParaRPr lang="en-US"/>
          </a:p>
        </p:txBody>
      </p:sp>
      <p:sp>
        <p:nvSpPr>
          <p:cNvPr id="6" name="Slide Number Placeholder 5"/>
          <p:cNvSpPr>
            <a:spLocks noGrp="1"/>
          </p:cNvSpPr>
          <p:nvPr>
            <p:ph type="sldNum" sz="quarter" idx="12"/>
          </p:nvPr>
        </p:nvSpPr>
        <p:spPr/>
        <p:txBody>
          <a:bodyPr/>
          <a:lstStyle/>
          <a:p>
            <a:fld id="{03CCB76B-1558-4B0C-B6F6-DB4A680F78D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1E83F8D-56F9-4180-AFEC-BF92AAAEAC09}" type="datetime1">
              <a:rPr lang="en-US" smtClean="0"/>
              <a:pPr/>
              <a:t>12/15/2014</a:t>
            </a:fld>
            <a:endParaRPr lang="en-US"/>
          </a:p>
        </p:txBody>
      </p:sp>
      <p:sp>
        <p:nvSpPr>
          <p:cNvPr id="5" name="Footer Placeholder 4"/>
          <p:cNvSpPr>
            <a:spLocks noGrp="1"/>
          </p:cNvSpPr>
          <p:nvPr>
            <p:ph type="ftr" sz="quarter" idx="11"/>
          </p:nvPr>
        </p:nvSpPr>
        <p:spPr/>
        <p:txBody>
          <a:bodyPr/>
          <a:lstStyle/>
          <a:p>
            <a:r>
              <a:rPr lang="en-US" smtClean="0"/>
              <a:t>Përgatiti: Brikena Tolli</a:t>
            </a:r>
            <a:endParaRPr lang="en-US"/>
          </a:p>
        </p:txBody>
      </p:sp>
      <p:sp>
        <p:nvSpPr>
          <p:cNvPr id="6" name="Slide Number Placeholder 5"/>
          <p:cNvSpPr>
            <a:spLocks noGrp="1"/>
          </p:cNvSpPr>
          <p:nvPr>
            <p:ph type="sldNum" sz="quarter" idx="12"/>
          </p:nvPr>
        </p:nvSpPr>
        <p:spPr/>
        <p:txBody>
          <a:bodyPr/>
          <a:lstStyle/>
          <a:p>
            <a:fld id="{03CCB76B-1558-4B0C-B6F6-DB4A680F78D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3E7F5AF-AC51-43CD-BB94-C2DD5DCFA9DB}" type="datetime1">
              <a:rPr lang="en-US" smtClean="0"/>
              <a:pPr/>
              <a:t>12/15/2014</a:t>
            </a:fld>
            <a:endParaRPr lang="en-US"/>
          </a:p>
        </p:txBody>
      </p:sp>
      <p:sp>
        <p:nvSpPr>
          <p:cNvPr id="6" name="Footer Placeholder 5"/>
          <p:cNvSpPr>
            <a:spLocks noGrp="1"/>
          </p:cNvSpPr>
          <p:nvPr>
            <p:ph type="ftr" sz="quarter" idx="11"/>
          </p:nvPr>
        </p:nvSpPr>
        <p:spPr/>
        <p:txBody>
          <a:bodyPr/>
          <a:lstStyle/>
          <a:p>
            <a:r>
              <a:rPr lang="en-US" smtClean="0"/>
              <a:t>Përgatiti: Brikena Tolli</a:t>
            </a:r>
            <a:endParaRPr lang="en-US"/>
          </a:p>
        </p:txBody>
      </p:sp>
      <p:sp>
        <p:nvSpPr>
          <p:cNvPr id="7" name="Slide Number Placeholder 6"/>
          <p:cNvSpPr>
            <a:spLocks noGrp="1"/>
          </p:cNvSpPr>
          <p:nvPr>
            <p:ph type="sldNum" sz="quarter" idx="12"/>
          </p:nvPr>
        </p:nvSpPr>
        <p:spPr/>
        <p:txBody>
          <a:bodyPr/>
          <a:lstStyle/>
          <a:p>
            <a:fld id="{03CCB76B-1558-4B0C-B6F6-DB4A680F78D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ED5365B-A109-495A-B612-CDF6137DC79E}" type="datetime1">
              <a:rPr lang="en-US" smtClean="0"/>
              <a:pPr/>
              <a:t>12/15/2014</a:t>
            </a:fld>
            <a:endParaRPr lang="en-US"/>
          </a:p>
        </p:txBody>
      </p:sp>
      <p:sp>
        <p:nvSpPr>
          <p:cNvPr id="8" name="Footer Placeholder 7"/>
          <p:cNvSpPr>
            <a:spLocks noGrp="1"/>
          </p:cNvSpPr>
          <p:nvPr>
            <p:ph type="ftr" sz="quarter" idx="11"/>
          </p:nvPr>
        </p:nvSpPr>
        <p:spPr/>
        <p:txBody>
          <a:bodyPr/>
          <a:lstStyle/>
          <a:p>
            <a:r>
              <a:rPr lang="en-US" smtClean="0"/>
              <a:t>Përgatiti: Brikena Tolli</a:t>
            </a:r>
            <a:endParaRPr lang="en-US"/>
          </a:p>
        </p:txBody>
      </p:sp>
      <p:sp>
        <p:nvSpPr>
          <p:cNvPr id="9" name="Slide Number Placeholder 8"/>
          <p:cNvSpPr>
            <a:spLocks noGrp="1"/>
          </p:cNvSpPr>
          <p:nvPr>
            <p:ph type="sldNum" sz="quarter" idx="12"/>
          </p:nvPr>
        </p:nvSpPr>
        <p:spPr/>
        <p:txBody>
          <a:bodyPr/>
          <a:lstStyle/>
          <a:p>
            <a:fld id="{03CCB76B-1558-4B0C-B6F6-DB4A680F78D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03B541A-71A9-4145-95DE-3408252F060E}" type="datetime1">
              <a:rPr lang="en-US" smtClean="0"/>
              <a:pPr/>
              <a:t>12/15/2014</a:t>
            </a:fld>
            <a:endParaRPr lang="en-US"/>
          </a:p>
        </p:txBody>
      </p:sp>
      <p:sp>
        <p:nvSpPr>
          <p:cNvPr id="4" name="Footer Placeholder 3"/>
          <p:cNvSpPr>
            <a:spLocks noGrp="1"/>
          </p:cNvSpPr>
          <p:nvPr>
            <p:ph type="ftr" sz="quarter" idx="11"/>
          </p:nvPr>
        </p:nvSpPr>
        <p:spPr/>
        <p:txBody>
          <a:bodyPr/>
          <a:lstStyle/>
          <a:p>
            <a:r>
              <a:rPr lang="en-US" smtClean="0"/>
              <a:t>Përgatiti: Brikena Tolli</a:t>
            </a:r>
            <a:endParaRPr lang="en-US"/>
          </a:p>
        </p:txBody>
      </p:sp>
      <p:sp>
        <p:nvSpPr>
          <p:cNvPr id="5" name="Slide Number Placeholder 4"/>
          <p:cNvSpPr>
            <a:spLocks noGrp="1"/>
          </p:cNvSpPr>
          <p:nvPr>
            <p:ph type="sldNum" sz="quarter" idx="12"/>
          </p:nvPr>
        </p:nvSpPr>
        <p:spPr/>
        <p:txBody>
          <a:bodyPr/>
          <a:lstStyle/>
          <a:p>
            <a:fld id="{03CCB76B-1558-4B0C-B6F6-DB4A680F78D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0F186-F624-43DE-9FD7-B1ABA07954B3}" type="datetime1">
              <a:rPr lang="en-US" smtClean="0"/>
              <a:pPr/>
              <a:t>12/15/2014</a:t>
            </a:fld>
            <a:endParaRPr lang="en-US"/>
          </a:p>
        </p:txBody>
      </p:sp>
      <p:sp>
        <p:nvSpPr>
          <p:cNvPr id="3" name="Footer Placeholder 2"/>
          <p:cNvSpPr>
            <a:spLocks noGrp="1"/>
          </p:cNvSpPr>
          <p:nvPr>
            <p:ph type="ftr" sz="quarter" idx="11"/>
          </p:nvPr>
        </p:nvSpPr>
        <p:spPr/>
        <p:txBody>
          <a:bodyPr/>
          <a:lstStyle/>
          <a:p>
            <a:r>
              <a:rPr lang="en-US" smtClean="0"/>
              <a:t>Përgatiti: Brikena Tolli</a:t>
            </a:r>
            <a:endParaRPr lang="en-US"/>
          </a:p>
        </p:txBody>
      </p:sp>
      <p:sp>
        <p:nvSpPr>
          <p:cNvPr id="4" name="Slide Number Placeholder 3"/>
          <p:cNvSpPr>
            <a:spLocks noGrp="1"/>
          </p:cNvSpPr>
          <p:nvPr>
            <p:ph type="sldNum" sz="quarter" idx="12"/>
          </p:nvPr>
        </p:nvSpPr>
        <p:spPr/>
        <p:txBody>
          <a:bodyPr/>
          <a:lstStyle/>
          <a:p>
            <a:fld id="{03CCB76B-1558-4B0C-B6F6-DB4A680F78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4F97EAB-64BB-46CE-9B4B-292B66DEDD42}" type="datetime1">
              <a:rPr lang="en-US" smtClean="0"/>
              <a:pPr/>
              <a:t>12/15/2014</a:t>
            </a:fld>
            <a:endParaRPr lang="en-US"/>
          </a:p>
        </p:txBody>
      </p:sp>
      <p:sp>
        <p:nvSpPr>
          <p:cNvPr id="6" name="Footer Placeholder 5"/>
          <p:cNvSpPr>
            <a:spLocks noGrp="1"/>
          </p:cNvSpPr>
          <p:nvPr>
            <p:ph type="ftr" sz="quarter" idx="11"/>
          </p:nvPr>
        </p:nvSpPr>
        <p:spPr/>
        <p:txBody>
          <a:bodyPr/>
          <a:lstStyle/>
          <a:p>
            <a:r>
              <a:rPr lang="en-US" smtClean="0"/>
              <a:t>Përgatiti: Brikena Tolli</a:t>
            </a:r>
            <a:endParaRPr lang="en-US"/>
          </a:p>
        </p:txBody>
      </p:sp>
      <p:sp>
        <p:nvSpPr>
          <p:cNvPr id="7" name="Slide Number Placeholder 6"/>
          <p:cNvSpPr>
            <a:spLocks noGrp="1"/>
          </p:cNvSpPr>
          <p:nvPr>
            <p:ph type="sldNum" sz="quarter" idx="12"/>
          </p:nvPr>
        </p:nvSpPr>
        <p:spPr/>
        <p:txBody>
          <a:bodyPr/>
          <a:lstStyle/>
          <a:p>
            <a:fld id="{03CCB76B-1558-4B0C-B6F6-DB4A680F78D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E576C28-98E0-4EDB-A5D2-AC1DB02A19F6}" type="datetime1">
              <a:rPr lang="en-US" smtClean="0"/>
              <a:pPr/>
              <a:t>12/15/2014</a:t>
            </a:fld>
            <a:endParaRPr lang="en-US"/>
          </a:p>
        </p:txBody>
      </p:sp>
      <p:sp>
        <p:nvSpPr>
          <p:cNvPr id="6" name="Footer Placeholder 5"/>
          <p:cNvSpPr>
            <a:spLocks noGrp="1"/>
          </p:cNvSpPr>
          <p:nvPr>
            <p:ph type="ftr" sz="quarter" idx="11"/>
          </p:nvPr>
        </p:nvSpPr>
        <p:spPr/>
        <p:txBody>
          <a:bodyPr/>
          <a:lstStyle/>
          <a:p>
            <a:r>
              <a:rPr lang="en-US" smtClean="0"/>
              <a:t>Përgatiti: Brikena Tolli</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3CCB76B-1558-4B0C-B6F6-DB4A680F78D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D035101-CE82-4376-9A40-B3763DF718A6}" type="datetime1">
              <a:rPr lang="en-US" smtClean="0"/>
              <a:pPr/>
              <a:t>12/15/2014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Përgatiti: Brikena Tolli</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3CCB76B-1558-4B0C-B6F6-DB4A680F78DC}"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Office_PowerPoint_Slide1.sl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Office_PowerPoint_Slide2.sld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620000" cy="1600199"/>
          </a:xfrm>
        </p:spPr>
        <p:txBody>
          <a:bodyPr>
            <a:noAutofit/>
          </a:bodyPr>
          <a:lstStyle/>
          <a:p>
            <a:pPr algn="ctr"/>
            <a:r>
              <a:rPr lang="en-US" sz="6600" dirty="0" smtClean="0"/>
              <a:t>PARIMET E FINANCËS</a:t>
            </a:r>
            <a:br>
              <a:rPr lang="en-US" sz="6600" dirty="0" smtClean="0"/>
            </a:br>
            <a:r>
              <a:rPr lang="en-US" sz="6600" dirty="0" smtClean="0"/>
              <a:t>PËR BIZNES</a:t>
            </a:r>
            <a:endParaRPr lang="en-US" sz="6600" dirty="0"/>
          </a:p>
        </p:txBody>
      </p:sp>
      <p:sp>
        <p:nvSpPr>
          <p:cNvPr id="6" name="TextBox 5"/>
          <p:cNvSpPr txBox="1"/>
          <p:nvPr/>
        </p:nvSpPr>
        <p:spPr>
          <a:xfrm>
            <a:off x="381000" y="4648200"/>
            <a:ext cx="6324600" cy="2308324"/>
          </a:xfrm>
          <a:prstGeom prst="rect">
            <a:avLst/>
          </a:prstGeom>
          <a:noFill/>
        </p:spPr>
        <p:txBody>
          <a:bodyPr wrap="square" rtlCol="0">
            <a:spAutoFit/>
          </a:bodyPr>
          <a:lstStyle/>
          <a:p>
            <a:r>
              <a:rPr lang="en-US" sz="4400" dirty="0" err="1" smtClean="0"/>
              <a:t>Moduli</a:t>
            </a:r>
            <a:r>
              <a:rPr lang="en-US" sz="4400" dirty="0" smtClean="0"/>
              <a:t> </a:t>
            </a:r>
            <a:r>
              <a:rPr lang="en-US" sz="4400" dirty="0" err="1" smtClean="0"/>
              <a:t>Sipermarrje</a:t>
            </a:r>
            <a:r>
              <a:rPr lang="en-US" sz="4400" dirty="0" smtClean="0"/>
              <a:t/>
            </a:r>
            <a:br>
              <a:rPr lang="en-US" sz="4400" dirty="0" smtClean="0"/>
            </a:br>
            <a:r>
              <a:rPr lang="en-US" sz="4400" dirty="0" smtClean="0"/>
              <a:t/>
            </a:r>
            <a:br>
              <a:rPr lang="en-US" sz="4400" dirty="0" smtClean="0"/>
            </a:br>
            <a:r>
              <a:rPr lang="en-US" sz="2800" dirty="0" err="1" smtClean="0"/>
              <a:t>Realizuar</a:t>
            </a:r>
            <a:r>
              <a:rPr lang="en-US" sz="2800" dirty="0" smtClean="0"/>
              <a:t> me </a:t>
            </a:r>
            <a:r>
              <a:rPr lang="en-US" sz="2800" dirty="0" err="1" smtClean="0"/>
              <a:t>mbeshtetjen</a:t>
            </a:r>
            <a:r>
              <a:rPr lang="en-US" sz="2800" dirty="0" smtClean="0"/>
              <a:t> e AMSHC</a:t>
            </a:r>
            <a:r>
              <a:rPr lang="en-US" sz="4400" dirty="0" smtClean="0"/>
              <a:t/>
            </a:r>
            <a:br>
              <a:rPr lang="en-US" sz="4400" dirty="0" smtClean="0"/>
            </a:br>
            <a:endParaRPr lang="en-US" sz="2800" dirty="0"/>
          </a:p>
        </p:txBody>
      </p:sp>
      <p:pic>
        <p:nvPicPr>
          <p:cNvPr id="5" name="Picture 4" descr="bird.png"/>
          <p:cNvPicPr/>
          <p:nvPr/>
        </p:nvPicPr>
        <p:blipFill>
          <a:blip r:embed="rId2" cstate="print"/>
          <a:stretch>
            <a:fillRect/>
          </a:stretch>
        </p:blipFill>
        <p:spPr>
          <a:xfrm>
            <a:off x="1219200" y="2362200"/>
            <a:ext cx="1143000" cy="685800"/>
          </a:xfrm>
          <a:prstGeom prst="rect">
            <a:avLst/>
          </a:prstGeom>
        </p:spPr>
      </p:pic>
      <p:pic>
        <p:nvPicPr>
          <p:cNvPr id="8" name="Picture 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81400" y="2362200"/>
            <a:ext cx="2133600" cy="6962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descr="logo amshc.jpg"/>
          <p:cNvPicPr>
            <a:picLocks noChangeAspect="1"/>
          </p:cNvPicPr>
          <p:nvPr/>
        </p:nvPicPr>
        <p:blipFill>
          <a:blip r:embed="rId4" cstate="print"/>
          <a:stretch>
            <a:fillRect/>
          </a:stretch>
        </p:blipFill>
        <p:spPr>
          <a:xfrm>
            <a:off x="6629400" y="1981200"/>
            <a:ext cx="1864591" cy="1447800"/>
          </a:xfrm>
          <a:prstGeom prst="rect">
            <a:avLst/>
          </a:prstGeom>
        </p:spPr>
      </p:pic>
      <p:sp>
        <p:nvSpPr>
          <p:cNvPr id="10" name="Subtitle 2"/>
          <p:cNvSpPr>
            <a:spLocks noGrp="1"/>
          </p:cNvSpPr>
          <p:nvPr>
            <p:ph type="subTitle" idx="1"/>
          </p:nvPr>
        </p:nvSpPr>
        <p:spPr>
          <a:xfrm>
            <a:off x="914400" y="3520440"/>
            <a:ext cx="7772400" cy="670560"/>
          </a:xfrm>
        </p:spPr>
        <p:txBody>
          <a:bodyPr/>
          <a:lstStyle/>
          <a:p>
            <a:pPr algn="l"/>
            <a:r>
              <a:rPr lang="en-US" b="1" dirty="0" err="1" smtClean="0"/>
              <a:t>Projekti</a:t>
            </a:r>
            <a:r>
              <a:rPr lang="en-US" b="1" dirty="0" smtClean="0"/>
              <a:t>  </a:t>
            </a:r>
            <a:r>
              <a:rPr lang="en-US" b="1" dirty="0" err="1" smtClean="0"/>
              <a:t>RiNi</a:t>
            </a:r>
            <a:r>
              <a:rPr lang="en-US" b="1" dirty="0" smtClean="0"/>
              <a:t> </a:t>
            </a:r>
            <a:r>
              <a:rPr lang="en-US" b="1" dirty="0" err="1" smtClean="0"/>
              <a:t>Sipermarrese</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pPr lvl="1" algn="ctr" rtl="0">
              <a:spcBef>
                <a:spcPct val="0"/>
              </a:spcBef>
            </a:pPr>
            <a:r>
              <a:rPr lang="en-US" sz="4400" b="1" dirty="0"/>
              <a:t>Kthimi dhe vlera</a:t>
            </a:r>
            <a:r>
              <a:rPr lang="en-US" sz="1600" dirty="0"/>
              <a:t/>
            </a:r>
            <a:br>
              <a:rPr lang="en-US" sz="1600" dirty="0"/>
            </a:br>
            <a:endParaRPr lang="en-US" dirty="0"/>
          </a:p>
        </p:txBody>
      </p:sp>
      <p:sp>
        <p:nvSpPr>
          <p:cNvPr id="3" name="Content Placeholder 2"/>
          <p:cNvSpPr>
            <a:spLocks noGrp="1"/>
          </p:cNvSpPr>
          <p:nvPr>
            <p:ph idx="1"/>
          </p:nvPr>
        </p:nvSpPr>
        <p:spPr>
          <a:xfrm>
            <a:off x="457200" y="1143000"/>
            <a:ext cx="8229600" cy="5181600"/>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algn="just">
              <a:buNone/>
            </a:pPr>
            <a:r>
              <a:rPr lang="en-US" dirty="0"/>
              <a:t>Çdo mjet ka një çmim, i cili është domethënie e asaj që në financë e quajmë </a:t>
            </a:r>
            <a:r>
              <a:rPr lang="en-US" b="1" i="1" dirty="0"/>
              <a:t>kushtueshmëria e mjetit</a:t>
            </a:r>
            <a:r>
              <a:rPr lang="en-US" dirty="0"/>
              <a:t>. Në financë thuhet që një mjet ka vlerë aq sa shitet dhe blihet</a:t>
            </a:r>
            <a:r>
              <a:rPr lang="en-US" dirty="0" smtClean="0"/>
              <a:t>.</a:t>
            </a:r>
          </a:p>
          <a:p>
            <a:pPr algn="just">
              <a:buNone/>
            </a:pPr>
            <a:endParaRPr lang="en-US" dirty="0" smtClean="0"/>
          </a:p>
          <a:p>
            <a:pPr algn="just">
              <a:buNone/>
            </a:pPr>
            <a:r>
              <a:rPr lang="en-US" dirty="0"/>
              <a:t>Financa i sheh mjetet dhe flukset financiare të lidhura me to, në një dinamikë të pandërprerë dhe të pashkëputur nga </a:t>
            </a:r>
            <a:r>
              <a:rPr lang="en-US" dirty="0" smtClean="0"/>
              <a:t>koha.</a:t>
            </a:r>
          </a:p>
          <a:p>
            <a:pPr algn="just">
              <a:buNone/>
            </a:pPr>
            <a:endParaRPr lang="en-US" dirty="0" smtClean="0"/>
          </a:p>
          <a:p>
            <a:pPr algn="just">
              <a:buNone/>
            </a:pPr>
            <a:r>
              <a:rPr lang="en-US" dirty="0"/>
              <a:t>Për të operuar më saktë me treguesit financiarë të çdo lloj subjekti ekonomik dhe për më tepër për të marrë vendime të rëndësishme financiare, financa operon me konceptin e </a:t>
            </a:r>
            <a:r>
              <a:rPr lang="en-US" b="1" dirty="0"/>
              <a:t>vlerës në  kohë  të  parasë .</a:t>
            </a:r>
            <a:endParaRPr lang="en-US" dirty="0"/>
          </a:p>
          <a:p>
            <a:pPr>
              <a:buNone/>
            </a:pPr>
            <a:endParaRPr lang="en-US" dirty="0"/>
          </a:p>
        </p:txBody>
      </p:sp>
      <p:sp>
        <p:nvSpPr>
          <p:cNvPr id="4" name="Slide Number Placeholder 3"/>
          <p:cNvSpPr>
            <a:spLocks noGrp="1"/>
          </p:cNvSpPr>
          <p:nvPr>
            <p:ph type="sldNum" sz="quarter" idx="12"/>
          </p:nvPr>
        </p:nvSpPr>
        <p:spPr/>
        <p:txBody>
          <a:bodyPr/>
          <a:lstStyle/>
          <a:p>
            <a:fld id="{03CCB76B-1558-4B0C-B6F6-DB4A680F78DC}" type="slidenum">
              <a:rPr lang="en-US" smtClean="0"/>
              <a:pPr/>
              <a:t>10</a:t>
            </a:fld>
            <a:endParaRPr lang="en-US"/>
          </a:p>
        </p:txBody>
      </p:sp>
      <p:sp>
        <p:nvSpPr>
          <p:cNvPr id="5" name="Footer Placeholder 4"/>
          <p:cNvSpPr>
            <a:spLocks noGrp="1"/>
          </p:cNvSpPr>
          <p:nvPr>
            <p:ph type="ftr" sz="quarter" idx="11"/>
          </p:nvPr>
        </p:nvSpPr>
        <p:spPr/>
        <p:txBody>
          <a:bodyPr/>
          <a:lstStyle/>
          <a:p>
            <a:r>
              <a:rPr lang="en-US" smtClean="0"/>
              <a:t>Përgatiti: Brikena Tolli</a:t>
            </a:r>
            <a:endParaRPr lang="en-US"/>
          </a:p>
        </p:txBody>
      </p:sp>
      <p:pic>
        <p:nvPicPr>
          <p:cNvPr id="6" name="Picture 5" descr="logo amshc.jpg"/>
          <p:cNvPicPr>
            <a:picLocks noChangeAspect="1"/>
          </p:cNvPicPr>
          <p:nvPr/>
        </p:nvPicPr>
        <p:blipFill>
          <a:blip r:embed="rId2" cstate="print"/>
          <a:stretch>
            <a:fillRect/>
          </a:stretch>
        </p:blipFill>
        <p:spPr>
          <a:xfrm>
            <a:off x="7021945" y="0"/>
            <a:ext cx="1472046" cy="1143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429512"/>
          </a:xfrm>
        </p:spPr>
        <p:txBody>
          <a:bodyPr>
            <a:normAutofit fontScale="90000"/>
          </a:bodyPr>
          <a:lstStyle/>
          <a:p>
            <a:pPr lvl="0"/>
            <a:r>
              <a:rPr lang="it-IT" sz="6700" b="1" dirty="0"/>
              <a:t>Vlera në kohë e parasë</a:t>
            </a:r>
            <a:r>
              <a:rPr lang="en-US" dirty="0"/>
              <a:t/>
            </a:r>
            <a:br>
              <a:rPr lang="en-US" dirty="0"/>
            </a:br>
            <a:endParaRPr lang="en-US"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a:bodyPr>
          <a:lstStyle/>
          <a:p>
            <a:pPr algn="just">
              <a:buNone/>
            </a:pPr>
            <a:r>
              <a:rPr lang="it-IT" sz="3600" dirty="0"/>
              <a:t>Të  zotërosh para do të  thotë  të  zotërosh një  aktiv financia, të  cilin mund ta trasformosh në  një aktiv tjëtër financiar ose real dhe prej tyre të fitosh një shtesë, që  ne jemi mësuar në  gjuhen e përditëshme ta quajmë  </a:t>
            </a:r>
            <a:r>
              <a:rPr lang="it-IT" sz="3600" dirty="0" smtClean="0"/>
              <a:t>interes.</a:t>
            </a:r>
            <a:endParaRPr lang="en-US" sz="3600" dirty="0"/>
          </a:p>
        </p:txBody>
      </p:sp>
      <p:sp>
        <p:nvSpPr>
          <p:cNvPr id="4" name="Slide Number Placeholder 3"/>
          <p:cNvSpPr>
            <a:spLocks noGrp="1"/>
          </p:cNvSpPr>
          <p:nvPr>
            <p:ph type="sldNum" sz="quarter" idx="12"/>
          </p:nvPr>
        </p:nvSpPr>
        <p:spPr/>
        <p:txBody>
          <a:bodyPr/>
          <a:lstStyle/>
          <a:p>
            <a:fld id="{03CCB76B-1558-4B0C-B6F6-DB4A680F78DC}" type="slidenum">
              <a:rPr lang="en-US" smtClean="0"/>
              <a:pPr/>
              <a:t>11</a:t>
            </a:fld>
            <a:endParaRPr lang="en-US"/>
          </a:p>
        </p:txBody>
      </p:sp>
      <p:sp>
        <p:nvSpPr>
          <p:cNvPr id="5" name="Footer Placeholder 4"/>
          <p:cNvSpPr>
            <a:spLocks noGrp="1"/>
          </p:cNvSpPr>
          <p:nvPr>
            <p:ph type="ftr" sz="quarter" idx="11"/>
          </p:nvPr>
        </p:nvSpPr>
        <p:spPr/>
        <p:txBody>
          <a:bodyPr/>
          <a:lstStyle/>
          <a:p>
            <a:r>
              <a:rPr lang="en-US" smtClean="0"/>
              <a:t>Përgatiti: Brikena Tolli</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Kur duhet bërë një investim?</a:t>
            </a:r>
            <a:r>
              <a:rPr lang="en-US" dirty="0" smtClean="0"/>
              <a:t/>
            </a:r>
            <a:br>
              <a:rPr lang="en-US" dirty="0" smtClean="0"/>
            </a:br>
            <a:endParaRPr lang="en-US"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lnSpcReduction="10000"/>
          </a:bodyPr>
          <a:lstStyle/>
          <a:p>
            <a:pPr algn="just">
              <a:buNone/>
            </a:pPr>
            <a:r>
              <a:rPr lang="en-US" dirty="0" smtClean="0"/>
              <a:t>Marim </a:t>
            </a:r>
            <a:r>
              <a:rPr lang="en-US" dirty="0"/>
              <a:t>një shëmbull të thjeshtë.</a:t>
            </a:r>
          </a:p>
          <a:p>
            <a:pPr lvl="0" algn="just"/>
            <a:r>
              <a:rPr lang="en-US" dirty="0"/>
              <a:t>Një projekt kërkon një investim fillestar prej 1.000 lekësh dhe kthen 1.100 lekë pas një viti.</a:t>
            </a:r>
          </a:p>
          <a:p>
            <a:pPr lvl="0" algn="just"/>
            <a:r>
              <a:rPr lang="it-IT" dirty="0"/>
              <a:t>Për të vlerësuar këtë investim duhet të shikojmë të gjitha alternativat që kemi në dispozicion për 1.000 lekët.</a:t>
            </a:r>
            <a:endParaRPr lang="en-US" dirty="0"/>
          </a:p>
          <a:p>
            <a:pPr lvl="0" algn="just"/>
            <a:r>
              <a:rPr lang="it-IT" dirty="0"/>
              <a:t>Nqs vendosim 1.000 lekët në depozitë kursimi me interes vjetore 12%, në fund të vitit vlera e depozitës do të jetë 1.120 lekë.</a:t>
            </a:r>
            <a:endParaRPr lang="en-US" dirty="0"/>
          </a:p>
          <a:p>
            <a:pPr lvl="0" algn="just"/>
            <a:r>
              <a:rPr lang="it-IT" dirty="0"/>
              <a:t>Kjo tregon që investimi prej 1.100 lekësh nuk është i dëshiruar.</a:t>
            </a:r>
            <a:endParaRPr lang="en-US" dirty="0"/>
          </a:p>
          <a:p>
            <a:endParaRPr lang="en-US" dirty="0"/>
          </a:p>
        </p:txBody>
      </p:sp>
      <p:sp>
        <p:nvSpPr>
          <p:cNvPr id="4" name="Slide Number Placeholder 3"/>
          <p:cNvSpPr>
            <a:spLocks noGrp="1"/>
          </p:cNvSpPr>
          <p:nvPr>
            <p:ph type="sldNum" sz="quarter" idx="12"/>
          </p:nvPr>
        </p:nvSpPr>
        <p:spPr/>
        <p:txBody>
          <a:bodyPr/>
          <a:lstStyle/>
          <a:p>
            <a:fld id="{03CCB76B-1558-4B0C-B6F6-DB4A680F78DC}" type="slidenum">
              <a:rPr lang="en-US" smtClean="0"/>
              <a:pPr/>
              <a:t>12</a:t>
            </a:fld>
            <a:endParaRPr lang="en-US"/>
          </a:p>
        </p:txBody>
      </p:sp>
      <p:sp>
        <p:nvSpPr>
          <p:cNvPr id="5" name="Footer Placeholder 4"/>
          <p:cNvSpPr>
            <a:spLocks noGrp="1"/>
          </p:cNvSpPr>
          <p:nvPr>
            <p:ph type="ftr" sz="quarter" idx="11"/>
          </p:nvPr>
        </p:nvSpPr>
        <p:spPr/>
        <p:txBody>
          <a:bodyPr/>
          <a:lstStyle/>
          <a:p>
            <a:r>
              <a:rPr lang="en-US" smtClean="0"/>
              <a:t>Përgatiti: Brikena Tolli</a:t>
            </a:r>
            <a:endParaRPr lang="en-US"/>
          </a:p>
        </p:txBody>
      </p:sp>
      <p:pic>
        <p:nvPicPr>
          <p:cNvPr id="6" name="Picture 5" descr="logo amshc.jpg"/>
          <p:cNvPicPr>
            <a:picLocks noChangeAspect="1"/>
          </p:cNvPicPr>
          <p:nvPr/>
        </p:nvPicPr>
        <p:blipFill>
          <a:blip r:embed="rId2" cstate="print"/>
          <a:stretch>
            <a:fillRect/>
          </a:stretch>
        </p:blipFill>
        <p:spPr>
          <a:xfrm>
            <a:off x="8077200" y="0"/>
            <a:ext cx="1472046" cy="1143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lvl="1" algn="ctr" rtl="0">
              <a:spcBef>
                <a:spcPct val="0"/>
              </a:spcBef>
            </a:pPr>
            <a:r>
              <a:rPr lang="it-IT" sz="2400" b="1" dirty="0"/>
              <a:t>Vlera e ardhshme</a:t>
            </a:r>
            <a:r>
              <a:rPr lang="en-US" sz="1600" dirty="0"/>
              <a:t/>
            </a:r>
            <a:br>
              <a:rPr lang="en-US" sz="1600" dirty="0"/>
            </a:br>
            <a:endParaRPr lang="en-US" dirty="0"/>
          </a:p>
        </p:txBody>
      </p:sp>
      <p:sp>
        <p:nvSpPr>
          <p:cNvPr id="3" name="Content Placeholder 2"/>
          <p:cNvSpPr>
            <a:spLocks noGrp="1"/>
          </p:cNvSpPr>
          <p:nvPr>
            <p:ph idx="1"/>
          </p:nvPr>
        </p:nvSpPr>
        <p:spPr>
          <a:xfrm>
            <a:off x="609600" y="1524000"/>
            <a:ext cx="8077200" cy="4602163"/>
          </a:xfrm>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pPr algn="just">
              <a:buNone/>
            </a:pPr>
            <a:r>
              <a:rPr lang="it-IT" dirty="0"/>
              <a:t>Një euro sot në  dorë  është  më  i vlefshëm se një  euro zotëruar pas një  viti. </a:t>
            </a:r>
            <a:endParaRPr lang="en-US" dirty="0"/>
          </a:p>
          <a:p>
            <a:pPr algn="just">
              <a:buNone/>
            </a:pPr>
            <a:r>
              <a:rPr lang="it-IT" dirty="0"/>
              <a:t>Supozojmë  të  vendosim 1000 € në nje llogari që  paguan 8% interes vjetor. Në fund të viti të parë në depozitë do të kemi ne dispozicion shumën 1080 €.</a:t>
            </a:r>
            <a:endParaRPr lang="en-US" dirty="0"/>
          </a:p>
          <a:p>
            <a:pPr algn="just"/>
            <a:r>
              <a:rPr lang="it-IT" dirty="0"/>
              <a:t>Pra vlera e ardhëshme në fund të vitit të parë është llogaritur.</a:t>
            </a:r>
            <a:endParaRPr lang="en-US" dirty="0"/>
          </a:p>
          <a:p>
            <a:pPr algn="just">
              <a:buNone/>
            </a:pPr>
            <a:r>
              <a:rPr lang="it-IT" dirty="0"/>
              <a:t>1000 + 1000*0.08 = 1000 * (1 + 0.08) = </a:t>
            </a:r>
            <a:r>
              <a:rPr lang="it-IT" dirty="0" smtClean="0"/>
              <a:t>1080</a:t>
            </a:r>
          </a:p>
          <a:p>
            <a:pPr algn="just">
              <a:buNone/>
            </a:pPr>
            <a:endParaRPr lang="en-US" dirty="0"/>
          </a:p>
          <a:p>
            <a:pPr algn="just">
              <a:buNone/>
            </a:pPr>
            <a:r>
              <a:rPr lang="it-IT" dirty="0"/>
              <a:t>Në qoftë se firma këto para do ti lërë në atë llogari edhe një vit tjeter, atëhere ajo do të marrë përsëri interes 8% , por këtë rradhë jo mbi shumën 1000 € por mbi shumën e ritur 1080 €.</a:t>
            </a:r>
            <a:endParaRPr lang="en-US" dirty="0"/>
          </a:p>
          <a:p>
            <a:pPr algn="just">
              <a:buNone/>
            </a:pPr>
            <a:r>
              <a:rPr lang="en-US" dirty="0"/>
              <a:t>Në fund të vitit të dytë do të kemi:</a:t>
            </a:r>
          </a:p>
          <a:p>
            <a:pPr algn="just">
              <a:buNone/>
            </a:pPr>
            <a:r>
              <a:rPr lang="en-US" dirty="0"/>
              <a:t>1080 + 1080*0.08 = 1080*(1+0.08) = 1166,4€</a:t>
            </a:r>
          </a:p>
          <a:p>
            <a:pPr algn="just">
              <a:buNone/>
            </a:pPr>
            <a:r>
              <a:rPr lang="en-US" dirty="0"/>
              <a:t>ose </a:t>
            </a:r>
          </a:p>
          <a:p>
            <a:pPr algn="just">
              <a:buNone/>
            </a:pPr>
            <a:r>
              <a:rPr lang="en-US" dirty="0"/>
              <a:t>1000*(1 + 0.08) * (1+0.08) = 1000* (1+0.08)</a:t>
            </a:r>
            <a:r>
              <a:rPr lang="en-US" baseline="30000" dirty="0"/>
              <a:t>2   </a:t>
            </a:r>
            <a:r>
              <a:rPr lang="en-US" dirty="0"/>
              <a:t>= 1166,4</a:t>
            </a:r>
          </a:p>
          <a:p>
            <a:pPr>
              <a:buNone/>
            </a:pPr>
            <a:endParaRPr lang="en-US" dirty="0"/>
          </a:p>
        </p:txBody>
      </p:sp>
      <p:sp>
        <p:nvSpPr>
          <p:cNvPr id="4" name="Slide Number Placeholder 3"/>
          <p:cNvSpPr>
            <a:spLocks noGrp="1"/>
          </p:cNvSpPr>
          <p:nvPr>
            <p:ph type="sldNum" sz="quarter" idx="12"/>
          </p:nvPr>
        </p:nvSpPr>
        <p:spPr/>
        <p:txBody>
          <a:bodyPr/>
          <a:lstStyle/>
          <a:p>
            <a:fld id="{03CCB76B-1558-4B0C-B6F6-DB4A680F78DC}" type="slidenum">
              <a:rPr lang="en-US" smtClean="0"/>
              <a:pPr/>
              <a:t>13</a:t>
            </a:fld>
            <a:endParaRPr lang="en-US"/>
          </a:p>
        </p:txBody>
      </p:sp>
      <p:sp>
        <p:nvSpPr>
          <p:cNvPr id="5" name="Footer Placeholder 4"/>
          <p:cNvSpPr>
            <a:spLocks noGrp="1"/>
          </p:cNvSpPr>
          <p:nvPr>
            <p:ph type="ftr" sz="quarter" idx="11"/>
          </p:nvPr>
        </p:nvSpPr>
        <p:spPr/>
        <p:txBody>
          <a:bodyPr/>
          <a:lstStyle/>
          <a:p>
            <a:r>
              <a:rPr lang="en-US" smtClean="0"/>
              <a:t>Përgatiti: Brikena Tolli</a:t>
            </a:r>
            <a:endParaRPr lang="en-US"/>
          </a:p>
        </p:txBody>
      </p:sp>
      <p:pic>
        <p:nvPicPr>
          <p:cNvPr id="6" name="Picture 5" descr="logo amshc.jpg"/>
          <p:cNvPicPr>
            <a:picLocks noChangeAspect="1"/>
          </p:cNvPicPr>
          <p:nvPr/>
        </p:nvPicPr>
        <p:blipFill>
          <a:blip r:embed="rId2" cstate="print"/>
          <a:stretch>
            <a:fillRect/>
          </a:stretch>
        </p:blipFill>
        <p:spPr>
          <a:xfrm>
            <a:off x="7021945" y="0"/>
            <a:ext cx="1472046" cy="1143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it-IT" sz="5400" b="1" dirty="0" smtClean="0"/>
              <a:t>Vlera e ardhshme</a:t>
            </a:r>
            <a:endParaRPr lang="en-US" dirty="0"/>
          </a:p>
        </p:txBody>
      </p:sp>
      <p:sp>
        <p:nvSpPr>
          <p:cNvPr id="3" name="Content Placeholder 2"/>
          <p:cNvSpPr>
            <a:spLocks noGrp="1"/>
          </p:cNvSpPr>
          <p:nvPr>
            <p:ph idx="1"/>
          </p:nvPr>
        </p:nvSpPr>
        <p:spPr>
          <a:xfrm>
            <a:off x="381000" y="838200"/>
            <a:ext cx="8229600" cy="5791200"/>
          </a:xfrm>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pPr>
              <a:buNone/>
            </a:pPr>
            <a:r>
              <a:rPr lang="en-US" dirty="0"/>
              <a:t>Në qoftë se do të shënojmë me:</a:t>
            </a:r>
          </a:p>
          <a:p>
            <a:r>
              <a:rPr lang="en-US" i="1" dirty="0"/>
              <a:t>FV	= vlera e ardhëshme e një shume, ose shuma në fund të një periudhe n;</a:t>
            </a:r>
            <a:endParaRPr lang="en-US" dirty="0"/>
          </a:p>
          <a:p>
            <a:r>
              <a:rPr lang="it-IT" i="1" dirty="0"/>
              <a:t>PV	= shuma fillestare</a:t>
            </a:r>
            <a:endParaRPr lang="en-US" dirty="0"/>
          </a:p>
          <a:p>
            <a:r>
              <a:rPr lang="it-IT" i="1" dirty="0"/>
              <a:t>i	= përqindja e interesit vjetorë në llogari;</a:t>
            </a:r>
            <a:endParaRPr lang="en-US" dirty="0"/>
          </a:p>
          <a:p>
            <a:r>
              <a:rPr lang="it-IT" i="1" dirty="0"/>
              <a:t>n	= numri i vitev,i periudhave</a:t>
            </a:r>
            <a:endParaRPr lang="en-US" dirty="0"/>
          </a:p>
          <a:p>
            <a:pPr>
              <a:buNone/>
            </a:pPr>
            <a:r>
              <a:rPr lang="it-IT" dirty="0"/>
              <a:t>atëherë:</a:t>
            </a:r>
            <a:endParaRPr lang="en-US" dirty="0"/>
          </a:p>
          <a:p>
            <a:pPr>
              <a:buNone/>
            </a:pPr>
            <a:r>
              <a:rPr lang="it-IT" dirty="0"/>
              <a:t>V</a:t>
            </a:r>
            <a:r>
              <a:rPr lang="it-IT" dirty="0" smtClean="0"/>
              <a:t>lera </a:t>
            </a:r>
            <a:r>
              <a:rPr lang="it-IT" dirty="0"/>
              <a:t>e ardhëshme e parasë së vendosur në depozitën që paguan </a:t>
            </a:r>
            <a:r>
              <a:rPr lang="it-IT" i="1" dirty="0"/>
              <a:t>i %</a:t>
            </a:r>
            <a:r>
              <a:rPr lang="it-IT" dirty="0"/>
              <a:t> interes dhe për</a:t>
            </a:r>
            <a:r>
              <a:rPr lang="it-IT" i="1" dirty="0"/>
              <a:t> n</a:t>
            </a:r>
            <a:r>
              <a:rPr lang="it-IT" dirty="0"/>
              <a:t> vite do të shprehet me formulen</a:t>
            </a:r>
            <a:r>
              <a:rPr lang="it-IT" dirty="0" smtClean="0"/>
              <a:t>:</a:t>
            </a:r>
          </a:p>
          <a:p>
            <a:pPr>
              <a:buNone/>
            </a:pPr>
            <a:endParaRPr lang="en-US" dirty="0"/>
          </a:p>
          <a:p>
            <a:pPr algn="ctr">
              <a:buNone/>
            </a:pPr>
            <a:r>
              <a:rPr lang="it-IT" i="1" dirty="0" smtClean="0"/>
              <a:t>FV = P</a:t>
            </a:r>
            <a:r>
              <a:rPr lang="it-IT" i="1" baseline="-25000" dirty="0" smtClean="0"/>
              <a:t>V*</a:t>
            </a:r>
            <a:r>
              <a:rPr lang="it-IT" i="1" dirty="0" smtClean="0"/>
              <a:t>(1+i)</a:t>
            </a:r>
            <a:r>
              <a:rPr lang="it-IT" i="1" baseline="-25000" dirty="0" smtClean="0"/>
              <a:t> </a:t>
            </a:r>
            <a:r>
              <a:rPr lang="it-IT" i="1" baseline="30000" dirty="0" smtClean="0"/>
              <a:t>n</a:t>
            </a:r>
          </a:p>
          <a:p>
            <a:pPr algn="ctr">
              <a:buNone/>
            </a:pPr>
            <a:endParaRPr lang="it-IT" i="1" baseline="30000" dirty="0" smtClean="0"/>
          </a:p>
          <a:p>
            <a:pPr algn="just">
              <a:buNone/>
            </a:pPr>
            <a:r>
              <a:rPr lang="it-IT" dirty="0" smtClean="0"/>
              <a:t>Pjesa e formulës së vlerës së ardhëshme </a:t>
            </a:r>
            <a:r>
              <a:rPr lang="it-IT" i="1" dirty="0" smtClean="0"/>
              <a:t>(1+i)</a:t>
            </a:r>
            <a:r>
              <a:rPr lang="it-IT" i="1" baseline="-25000" dirty="0" smtClean="0"/>
              <a:t> </a:t>
            </a:r>
            <a:r>
              <a:rPr lang="it-IT" i="1" baseline="30000" dirty="0" smtClean="0"/>
              <a:t>n</a:t>
            </a:r>
            <a:r>
              <a:rPr lang="it-IT" dirty="0" smtClean="0"/>
              <a:t> quhet “faktori i interesit i vlerës së ardhshme” (</a:t>
            </a:r>
            <a:r>
              <a:rPr lang="it-IT" i="1" dirty="0" smtClean="0"/>
              <a:t>FVIF</a:t>
            </a:r>
            <a:r>
              <a:rPr lang="it-IT" dirty="0" smtClean="0"/>
              <a:t>). Për cdo vlerë të “i” dhe “n” ndërtohen tabelat financiare për një njësi monetare. </a:t>
            </a:r>
            <a:endParaRPr lang="en-US" dirty="0" smtClean="0"/>
          </a:p>
          <a:p>
            <a:pPr algn="just">
              <a:buNone/>
            </a:pPr>
            <a:endParaRPr lang="it-IT" dirty="0" smtClean="0"/>
          </a:p>
          <a:p>
            <a:pPr>
              <a:buNone/>
            </a:pPr>
            <a:r>
              <a:rPr lang="it-IT" dirty="0" smtClean="0"/>
              <a:t>Atëherë do të ishte shumë e lehtë me ndihmën e këtyre tabelave të llogarisnim vlerën e ardhshme. Formula e Vlerës së ardhshme do të jetë:</a:t>
            </a:r>
          </a:p>
          <a:p>
            <a:pPr algn="ctr">
              <a:buNone/>
            </a:pPr>
            <a:r>
              <a:rPr lang="it-IT" i="1" dirty="0" smtClean="0"/>
              <a:t>FV	 = PV * FVIF</a:t>
            </a:r>
            <a:r>
              <a:rPr lang="it-IT" i="1" baseline="-25000" dirty="0" smtClean="0"/>
              <a:t>(i%, n vjet)</a:t>
            </a:r>
            <a:endParaRPr lang="en-US" dirty="0" smtClean="0"/>
          </a:p>
          <a:p>
            <a:endParaRPr lang="en-US" dirty="0" smtClean="0"/>
          </a:p>
          <a:p>
            <a:endParaRPr lang="en-US" dirty="0" smtClean="0"/>
          </a:p>
          <a:p>
            <a:pPr algn="just">
              <a:buNone/>
            </a:pPr>
            <a:endParaRPr lang="en-US" dirty="0" smtClean="0"/>
          </a:p>
          <a:p>
            <a:pPr algn="ctr">
              <a:buNone/>
            </a:pPr>
            <a:endParaRPr lang="en-US" dirty="0"/>
          </a:p>
        </p:txBody>
      </p:sp>
      <p:sp>
        <p:nvSpPr>
          <p:cNvPr id="4" name="Slide Number Placeholder 3"/>
          <p:cNvSpPr>
            <a:spLocks noGrp="1"/>
          </p:cNvSpPr>
          <p:nvPr>
            <p:ph type="sldNum" sz="quarter" idx="12"/>
          </p:nvPr>
        </p:nvSpPr>
        <p:spPr/>
        <p:txBody>
          <a:bodyPr/>
          <a:lstStyle/>
          <a:p>
            <a:fld id="{03CCB76B-1558-4B0C-B6F6-DB4A680F78DC}" type="slidenum">
              <a:rPr lang="en-US" smtClean="0"/>
              <a:pPr/>
              <a:t>14</a:t>
            </a:fld>
            <a:endParaRPr lang="en-US"/>
          </a:p>
        </p:txBody>
      </p:sp>
      <p:sp>
        <p:nvSpPr>
          <p:cNvPr id="5" name="Footer Placeholder 4"/>
          <p:cNvSpPr>
            <a:spLocks noGrp="1"/>
          </p:cNvSpPr>
          <p:nvPr>
            <p:ph type="ftr" sz="quarter" idx="11"/>
          </p:nvPr>
        </p:nvSpPr>
        <p:spPr/>
        <p:txBody>
          <a:bodyPr/>
          <a:lstStyle/>
          <a:p>
            <a:r>
              <a:rPr lang="en-US" smtClean="0"/>
              <a:t>Përgatiti: Brikena Tolli</a:t>
            </a:r>
            <a:endParaRPr lang="en-US"/>
          </a:p>
        </p:txBody>
      </p:sp>
      <p:pic>
        <p:nvPicPr>
          <p:cNvPr id="6" name="Picture 5" descr="logo amshc.jpg"/>
          <p:cNvPicPr>
            <a:picLocks noChangeAspect="1"/>
          </p:cNvPicPr>
          <p:nvPr/>
        </p:nvPicPr>
        <p:blipFill>
          <a:blip r:embed="rId2" cstate="print"/>
          <a:stretch>
            <a:fillRect/>
          </a:stretch>
        </p:blipFill>
        <p:spPr>
          <a:xfrm>
            <a:off x="7021945" y="0"/>
            <a:ext cx="1472046" cy="1143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rmAutofit fontScale="90000"/>
          </a:bodyPr>
          <a:lstStyle/>
          <a:p>
            <a:r>
              <a:rPr lang="it-IT" sz="5400" b="1" dirty="0" smtClean="0"/>
              <a:t>Vlera e ardhshme</a:t>
            </a:r>
            <a:endParaRPr lang="en-US" dirty="0"/>
          </a:p>
        </p:txBody>
      </p:sp>
      <p:sp>
        <p:nvSpPr>
          <p:cNvPr id="3" name="Content Placeholder 2"/>
          <p:cNvSpPr>
            <a:spLocks noGrp="1"/>
          </p:cNvSpPr>
          <p:nvPr>
            <p:ph idx="1"/>
          </p:nvPr>
        </p:nvSpPr>
        <p:spPr>
          <a:xfrm>
            <a:off x="457200" y="609600"/>
            <a:ext cx="8229600" cy="5715000"/>
          </a:xfr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algn="just">
              <a:buNone/>
            </a:pPr>
            <a:r>
              <a:rPr lang="it-IT" dirty="0" smtClean="0"/>
              <a:t>Marrim një  shëmbull të  thjeshtë.</a:t>
            </a:r>
            <a:endParaRPr lang="en-US" dirty="0" smtClean="0"/>
          </a:p>
          <a:p>
            <a:pPr algn="just"/>
            <a:r>
              <a:rPr lang="it-IT" dirty="0" smtClean="0"/>
              <a:t>Ana ka vendosur shumën 8000 € në një llogari kursimi që paguan interes vjeterë 6%. Pas 5 vjetësh ajo dëshiron të përballoj koston e masterit 1000€. A do të mundet Ana ta përballoj koston e masterit me lekët që janë akumuluar në llogarinë e saj?</a:t>
            </a:r>
            <a:endParaRPr lang="en-US" dirty="0" smtClean="0"/>
          </a:p>
          <a:p>
            <a:pPr algn="just">
              <a:buNone/>
            </a:pPr>
            <a:r>
              <a:rPr lang="it-IT" dirty="0" smtClean="0"/>
              <a:t>Të dhënat:</a:t>
            </a:r>
            <a:endParaRPr lang="en-US" dirty="0" smtClean="0"/>
          </a:p>
          <a:p>
            <a:pPr algn="just"/>
            <a:r>
              <a:rPr lang="it-IT" i="1" dirty="0" smtClean="0"/>
              <a:t>PV	= 8000€</a:t>
            </a:r>
            <a:endParaRPr lang="en-US" dirty="0" smtClean="0"/>
          </a:p>
          <a:p>
            <a:pPr algn="just"/>
            <a:r>
              <a:rPr lang="it-IT" i="1" dirty="0" smtClean="0"/>
              <a:t>i	= 6%</a:t>
            </a:r>
            <a:endParaRPr lang="en-US" dirty="0" smtClean="0"/>
          </a:p>
          <a:p>
            <a:pPr algn="just"/>
            <a:r>
              <a:rPr lang="it-IT" i="1" dirty="0" smtClean="0"/>
              <a:t>n	= 5 vjet</a:t>
            </a:r>
            <a:endParaRPr lang="en-US" dirty="0" smtClean="0"/>
          </a:p>
          <a:p>
            <a:pPr algn="just">
              <a:buNone/>
            </a:pPr>
            <a:r>
              <a:rPr lang="it-IT" dirty="0" smtClean="0"/>
              <a:t>Zgjidhje</a:t>
            </a:r>
            <a:endParaRPr lang="en-US" dirty="0" smtClean="0"/>
          </a:p>
          <a:p>
            <a:pPr algn="just">
              <a:buNone/>
            </a:pPr>
            <a:r>
              <a:rPr lang="it-IT" dirty="0" smtClean="0"/>
              <a:t>			FV</a:t>
            </a:r>
            <a:r>
              <a:rPr lang="it-IT" baseline="-25000" dirty="0" smtClean="0"/>
              <a:t>(6%, 5 vjet) 	</a:t>
            </a:r>
            <a:r>
              <a:rPr lang="it-IT" dirty="0" smtClean="0"/>
              <a:t>= 8000*(1+0.06)</a:t>
            </a:r>
            <a:r>
              <a:rPr lang="it-IT" baseline="30000" dirty="0" smtClean="0"/>
              <a:t>5 </a:t>
            </a:r>
            <a:endParaRPr lang="en-US" dirty="0" smtClean="0"/>
          </a:p>
          <a:p>
            <a:pPr algn="just">
              <a:buNone/>
            </a:pPr>
            <a:r>
              <a:rPr lang="it-IT" dirty="0" smtClean="0"/>
              <a:t>					= 8000*(1.338)</a:t>
            </a:r>
            <a:endParaRPr lang="en-US" dirty="0" smtClean="0"/>
          </a:p>
          <a:p>
            <a:pPr algn="just">
              <a:buNone/>
            </a:pPr>
            <a:r>
              <a:rPr lang="it-IT" dirty="0" smtClean="0"/>
              <a:t>					= 10.704€</a:t>
            </a:r>
            <a:endParaRPr lang="en-US" dirty="0" smtClean="0"/>
          </a:p>
          <a:p>
            <a:pPr algn="just">
              <a:buNone/>
            </a:pPr>
            <a:r>
              <a:rPr lang="it-IT" dirty="0" smtClean="0"/>
              <a:t>Pra me një depozitë prej 8000 euro me normë intersi 6% për 5 vite Ana mund të mbulojë koston e masterit.</a:t>
            </a:r>
            <a:endParaRPr lang="en-US" dirty="0" smtClean="0"/>
          </a:p>
          <a:p>
            <a:endParaRPr lang="en-US" dirty="0"/>
          </a:p>
        </p:txBody>
      </p:sp>
      <p:sp>
        <p:nvSpPr>
          <p:cNvPr id="4" name="Slide Number Placeholder 3"/>
          <p:cNvSpPr>
            <a:spLocks noGrp="1"/>
          </p:cNvSpPr>
          <p:nvPr>
            <p:ph type="sldNum" sz="quarter" idx="12"/>
          </p:nvPr>
        </p:nvSpPr>
        <p:spPr/>
        <p:txBody>
          <a:bodyPr/>
          <a:lstStyle/>
          <a:p>
            <a:fld id="{03CCB76B-1558-4B0C-B6F6-DB4A680F78DC}" type="slidenum">
              <a:rPr lang="en-US" smtClean="0"/>
              <a:pPr/>
              <a:t>15</a:t>
            </a:fld>
            <a:endParaRPr lang="en-US"/>
          </a:p>
        </p:txBody>
      </p:sp>
      <p:sp>
        <p:nvSpPr>
          <p:cNvPr id="5" name="Footer Placeholder 4"/>
          <p:cNvSpPr>
            <a:spLocks noGrp="1"/>
          </p:cNvSpPr>
          <p:nvPr>
            <p:ph type="ftr" sz="quarter" idx="11"/>
          </p:nvPr>
        </p:nvSpPr>
        <p:spPr/>
        <p:txBody>
          <a:bodyPr/>
          <a:lstStyle/>
          <a:p>
            <a:r>
              <a:rPr lang="en-US" smtClean="0"/>
              <a:t>Përgatiti: Brikena Tolli</a:t>
            </a:r>
            <a:endParaRPr lang="en-US"/>
          </a:p>
        </p:txBody>
      </p:sp>
      <p:pic>
        <p:nvPicPr>
          <p:cNvPr id="6" name="Picture 5" descr="logo amshc.jpg"/>
          <p:cNvPicPr>
            <a:picLocks noChangeAspect="1"/>
          </p:cNvPicPr>
          <p:nvPr/>
        </p:nvPicPr>
        <p:blipFill>
          <a:blip r:embed="rId2" cstate="print"/>
          <a:stretch>
            <a:fillRect/>
          </a:stretch>
        </p:blipFill>
        <p:spPr>
          <a:xfrm>
            <a:off x="7315200" y="-381000"/>
            <a:ext cx="1472046" cy="1143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lstStyle/>
          <a:p>
            <a:r>
              <a:rPr lang="it-IT" sz="5400" b="1" dirty="0" smtClean="0"/>
              <a:t>Vlera aktuale</a:t>
            </a:r>
            <a:endParaRPr lang="en-US" dirty="0"/>
          </a:p>
        </p:txBody>
      </p:sp>
      <p:sp>
        <p:nvSpPr>
          <p:cNvPr id="3" name="Content Placeholder 2"/>
          <p:cNvSpPr>
            <a:spLocks noGrp="1"/>
          </p:cNvSpPr>
          <p:nvPr>
            <p:ph idx="1"/>
          </p:nvPr>
        </p:nvSpPr>
        <p:spPr>
          <a:xfrm>
            <a:off x="457200" y="1219200"/>
            <a:ext cx="8229600" cy="5105400"/>
          </a:xfrm>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pPr>
              <a:buNone/>
            </a:pPr>
            <a:r>
              <a:rPr lang="it-IT" dirty="0" smtClean="0"/>
              <a:t>Supozojmë se na ëshhtë dhënë mundësia të zgjedhim një nga dy alternativat e mëposhtmë.</a:t>
            </a:r>
          </a:p>
          <a:p>
            <a:pPr>
              <a:buNone/>
            </a:pPr>
            <a:endParaRPr lang="en-US" dirty="0" smtClean="0"/>
          </a:p>
          <a:p>
            <a:pPr lvl="0"/>
            <a:r>
              <a:rPr lang="it-IT" dirty="0" smtClean="0"/>
              <a:t>Të pranojme 127,6€ pas pesë vjetësh nga dita e sotme</a:t>
            </a:r>
            <a:endParaRPr lang="en-US" dirty="0" smtClean="0"/>
          </a:p>
          <a:p>
            <a:pPr lvl="0"/>
            <a:r>
              <a:rPr lang="it-IT" dirty="0" smtClean="0"/>
              <a:t>Të marrim X euro sot në dorë</a:t>
            </a:r>
          </a:p>
          <a:p>
            <a:pPr lvl="0">
              <a:buNone/>
            </a:pPr>
            <a:endParaRPr lang="en-US" dirty="0" smtClean="0"/>
          </a:p>
          <a:p>
            <a:pPr>
              <a:buNone/>
            </a:pPr>
            <a:r>
              <a:rPr lang="it-IT" dirty="0" smtClean="0"/>
              <a:t>Nga këto dy alternativa nuk mund të zgjedhim apriori asnjërën as tjetrën. Hezitimi ynë do të na shtohet po qe se situata e mësipërme është kushtëzuar edhe nga këto rrethana:</a:t>
            </a:r>
            <a:endParaRPr lang="en-US" dirty="0" smtClean="0"/>
          </a:p>
          <a:p>
            <a:pPr lvl="0"/>
            <a:r>
              <a:rPr lang="it-IT" dirty="0" smtClean="0"/>
              <a:t>shuma 127,6 € jepet vetëm pasi të kalojnë pasë vjet ndërsa me shumën tjetër qe do të marrim menjeherë në dorë mund të bëjmë ç’të duam. Atë mund ta vendosim gjithashtu në një llogari ku fitojmë interesin 5%.</a:t>
            </a:r>
            <a:endParaRPr lang="en-US" dirty="0" smtClean="0"/>
          </a:p>
          <a:p>
            <a:r>
              <a:rPr lang="it-IT" dirty="0" smtClean="0"/>
              <a:t>Mbas kësaj situate shtrohet pyetja:</a:t>
            </a:r>
            <a:endParaRPr lang="en-US" dirty="0" smtClean="0"/>
          </a:p>
          <a:p>
            <a:pPr>
              <a:buNone/>
            </a:pPr>
            <a:r>
              <a:rPr lang="it-IT" dirty="0" smtClean="0"/>
              <a:t>Sa duhet të jetë vlera “X”, në mënyrë që të zgjedhim X dhe jo shumën që na ofrohet pas 5 vitesh? </a:t>
            </a:r>
            <a:endParaRPr lang="en-US" dirty="0"/>
          </a:p>
        </p:txBody>
      </p:sp>
      <p:sp>
        <p:nvSpPr>
          <p:cNvPr id="4" name="Slide Number Placeholder 3"/>
          <p:cNvSpPr>
            <a:spLocks noGrp="1"/>
          </p:cNvSpPr>
          <p:nvPr>
            <p:ph type="sldNum" sz="quarter" idx="12"/>
          </p:nvPr>
        </p:nvSpPr>
        <p:spPr/>
        <p:txBody>
          <a:bodyPr/>
          <a:lstStyle/>
          <a:p>
            <a:fld id="{03CCB76B-1558-4B0C-B6F6-DB4A680F78DC}" type="slidenum">
              <a:rPr lang="en-US" smtClean="0"/>
              <a:pPr/>
              <a:t>16</a:t>
            </a:fld>
            <a:endParaRPr lang="en-US"/>
          </a:p>
        </p:txBody>
      </p:sp>
      <p:sp>
        <p:nvSpPr>
          <p:cNvPr id="5" name="Footer Placeholder 4"/>
          <p:cNvSpPr>
            <a:spLocks noGrp="1"/>
          </p:cNvSpPr>
          <p:nvPr>
            <p:ph type="ftr" sz="quarter" idx="11"/>
          </p:nvPr>
        </p:nvSpPr>
        <p:spPr/>
        <p:txBody>
          <a:bodyPr/>
          <a:lstStyle/>
          <a:p>
            <a:r>
              <a:rPr lang="en-US" smtClean="0"/>
              <a:t>Përgatiti: Brikena Tolli</a:t>
            </a:r>
            <a:endParaRPr lang="en-US"/>
          </a:p>
        </p:txBody>
      </p:sp>
      <p:pic>
        <p:nvPicPr>
          <p:cNvPr id="6" name="Picture 5" descr="logo amshc.jpg"/>
          <p:cNvPicPr>
            <a:picLocks noChangeAspect="1"/>
          </p:cNvPicPr>
          <p:nvPr/>
        </p:nvPicPr>
        <p:blipFill>
          <a:blip r:embed="rId2" cstate="print"/>
          <a:stretch>
            <a:fillRect/>
          </a:stretch>
        </p:blipFill>
        <p:spPr>
          <a:xfrm>
            <a:off x="7021945" y="0"/>
            <a:ext cx="1472046" cy="1143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fontScale="90000"/>
          </a:bodyPr>
          <a:lstStyle/>
          <a:p>
            <a:pPr lvl="1" algn="l" rtl="0">
              <a:spcBef>
                <a:spcPct val="0"/>
              </a:spcBef>
            </a:pPr>
            <a:r>
              <a:rPr lang="it-IT" sz="4400" b="1" dirty="0"/>
              <a:t>Vlera aktuale</a:t>
            </a:r>
            <a:r>
              <a:rPr lang="en-US" sz="1600" dirty="0"/>
              <a:t/>
            </a:r>
            <a:br>
              <a:rPr lang="en-US" sz="1600" dirty="0"/>
            </a:br>
            <a:endParaRPr lang="en-US" dirty="0"/>
          </a:p>
        </p:txBody>
      </p:sp>
      <p:sp>
        <p:nvSpPr>
          <p:cNvPr id="3" name="Content Placeholder 2"/>
          <p:cNvSpPr>
            <a:spLocks noGrp="1"/>
          </p:cNvSpPr>
          <p:nvPr>
            <p:ph idx="1"/>
          </p:nvPr>
        </p:nvSpPr>
        <p:spPr>
          <a:xfrm>
            <a:off x="457200" y="914400"/>
            <a:ext cx="8229600" cy="5410200"/>
          </a:xfrm>
        </p:spPr>
        <p:style>
          <a:lnRef idx="1">
            <a:schemeClr val="accent3"/>
          </a:lnRef>
          <a:fillRef idx="2">
            <a:schemeClr val="accent3"/>
          </a:fillRef>
          <a:effectRef idx="1">
            <a:schemeClr val="accent3"/>
          </a:effectRef>
          <a:fontRef idx="minor">
            <a:schemeClr val="dk1"/>
          </a:fontRef>
        </p:style>
        <p:txBody>
          <a:bodyPr>
            <a:normAutofit/>
          </a:bodyPr>
          <a:lstStyle/>
          <a:p>
            <a:pPr algn="just">
              <a:buNone/>
            </a:pPr>
            <a:r>
              <a:rPr lang="it-IT" dirty="0" smtClean="0"/>
              <a:t>Ndyshe problemi mund të shtrohet kështu : Çfarë vlere ka sot shuma që na ofrohet pas 5 viteve me kushtet e cituara më sipër? Përgjigja e kësaj pyetje përbën në fakt thelbin e konceptit “Vlera Aktuale”.</a:t>
            </a:r>
          </a:p>
          <a:p>
            <a:pPr algn="just">
              <a:buNone/>
            </a:pPr>
            <a:endParaRPr lang="en-US" dirty="0" smtClean="0"/>
          </a:p>
          <a:p>
            <a:pPr algn="just">
              <a:buNone/>
            </a:pPr>
            <a:r>
              <a:rPr lang="it-IT" dirty="0" smtClean="0"/>
              <a:t>Për zgjidhjen e problemit përdorim formulën e vlerës së ardhshme dhe konceptin e vlerës së ardhshme. Shumën 127,6 € mund ta quajmë vlerën e ardhshme të shumës Y € sot. Këtë fakt, me formulë mund ta shprehim kështu:</a:t>
            </a:r>
            <a:endParaRPr lang="en-US" dirty="0" smtClean="0"/>
          </a:p>
          <a:p>
            <a:pPr algn="just"/>
            <a:endParaRPr lang="en-US" dirty="0" smtClean="0"/>
          </a:p>
          <a:p>
            <a:pPr algn="ctr">
              <a:buNone/>
            </a:pPr>
            <a:r>
              <a:rPr lang="it-IT" i="1" dirty="0" smtClean="0"/>
              <a:t>FV</a:t>
            </a:r>
            <a:r>
              <a:rPr lang="it-IT" i="1" baseline="-25000" dirty="0" smtClean="0"/>
              <a:t>5%, 5 </a:t>
            </a:r>
            <a:r>
              <a:rPr lang="it-IT" i="1" dirty="0" smtClean="0"/>
              <a:t>vjet = P</a:t>
            </a:r>
            <a:r>
              <a:rPr lang="it-IT" i="1" baseline="-25000" dirty="0" smtClean="0"/>
              <a:t>V*</a:t>
            </a:r>
            <a:r>
              <a:rPr lang="it-IT" i="1" dirty="0" smtClean="0"/>
              <a:t>(1+i)</a:t>
            </a:r>
            <a:r>
              <a:rPr lang="it-IT" i="1" baseline="-25000" dirty="0" smtClean="0"/>
              <a:t> </a:t>
            </a:r>
            <a:r>
              <a:rPr lang="it-IT" i="1" baseline="30000" dirty="0" smtClean="0"/>
              <a:t>n</a:t>
            </a:r>
            <a:endParaRPr lang="en-US" dirty="0" smtClean="0"/>
          </a:p>
          <a:p>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03CCB76B-1558-4B0C-B6F6-DB4A680F78DC}" type="slidenum">
              <a:rPr lang="en-US" smtClean="0"/>
              <a:pPr/>
              <a:t>17</a:t>
            </a:fld>
            <a:endParaRPr lang="en-US"/>
          </a:p>
        </p:txBody>
      </p:sp>
      <p:sp>
        <p:nvSpPr>
          <p:cNvPr id="5" name="Footer Placeholder 4"/>
          <p:cNvSpPr>
            <a:spLocks noGrp="1"/>
          </p:cNvSpPr>
          <p:nvPr>
            <p:ph type="ftr" sz="quarter" idx="11"/>
          </p:nvPr>
        </p:nvSpPr>
        <p:spPr/>
        <p:txBody>
          <a:bodyPr/>
          <a:lstStyle/>
          <a:p>
            <a:r>
              <a:rPr lang="en-US" smtClean="0"/>
              <a:t>Përgatiti: Brikena Tolli</a:t>
            </a:r>
            <a:endParaRPr lang="en-US"/>
          </a:p>
        </p:txBody>
      </p:sp>
      <p:pic>
        <p:nvPicPr>
          <p:cNvPr id="6" name="Picture 5" descr="logo amshc.jpg"/>
          <p:cNvPicPr>
            <a:picLocks noChangeAspect="1"/>
          </p:cNvPicPr>
          <p:nvPr/>
        </p:nvPicPr>
        <p:blipFill>
          <a:blip r:embed="rId2" cstate="print"/>
          <a:stretch>
            <a:fillRect/>
          </a:stretch>
        </p:blipFill>
        <p:spPr>
          <a:xfrm>
            <a:off x="7086600" y="-381000"/>
            <a:ext cx="1472046" cy="1143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it-IT" sz="5400" b="1" dirty="0" smtClean="0"/>
              <a:t>Vlera aktuale</a:t>
            </a:r>
            <a:endParaRPr lang="en-US" dirty="0"/>
          </a:p>
        </p:txBody>
      </p:sp>
      <p:sp>
        <p:nvSpPr>
          <p:cNvPr id="3" name="Content Placeholder 2"/>
          <p:cNvSpPr>
            <a:spLocks noGrp="1"/>
          </p:cNvSpPr>
          <p:nvPr>
            <p:ph idx="1"/>
          </p:nvPr>
        </p:nvSpPr>
        <p:spPr>
          <a:xfrm>
            <a:off x="457200" y="1066800"/>
            <a:ext cx="8229600" cy="5257800"/>
          </a:xfrm>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pPr>
              <a:buNone/>
            </a:pPr>
            <a:r>
              <a:rPr lang="it-IT" dirty="0" smtClean="0"/>
              <a:t>Nga ku njohim FV = 127.6 interesin i=5% si dhe numrin e viteve n = 5 vjet</a:t>
            </a:r>
            <a:endParaRPr lang="en-US" dirty="0" smtClean="0"/>
          </a:p>
          <a:p>
            <a:pPr>
              <a:buNone/>
            </a:pPr>
            <a:r>
              <a:rPr lang="it-IT" dirty="0" smtClean="0"/>
              <a:t> </a:t>
            </a:r>
            <a:endParaRPr lang="en-US" dirty="0" smtClean="0"/>
          </a:p>
          <a:p>
            <a:pPr algn="ctr">
              <a:buNone/>
            </a:pPr>
            <a:r>
              <a:rPr lang="it-IT" dirty="0" smtClean="0"/>
              <a:t>127,6 =PV*(1+0.05)</a:t>
            </a:r>
            <a:r>
              <a:rPr lang="it-IT" baseline="30000" dirty="0" smtClean="0"/>
              <a:t>5</a:t>
            </a:r>
            <a:endParaRPr lang="en-US" dirty="0" smtClean="0"/>
          </a:p>
          <a:p>
            <a:pPr>
              <a:buNone/>
            </a:pPr>
            <a:endParaRPr lang="en-US" dirty="0" smtClean="0"/>
          </a:p>
          <a:p>
            <a:pPr>
              <a:buNone/>
            </a:pPr>
            <a:r>
              <a:rPr lang="it-IT" dirty="0" smtClean="0"/>
              <a:t>nga kjo formulë mund të llogarisim vlerën aktuale PV.</a:t>
            </a:r>
            <a:endParaRPr lang="en-US" dirty="0" smtClean="0"/>
          </a:p>
          <a:p>
            <a:pPr>
              <a:buNone/>
            </a:pPr>
            <a:r>
              <a:rPr lang="it-IT" dirty="0" smtClean="0"/>
              <a:t> </a:t>
            </a:r>
            <a:endParaRPr lang="en-US" dirty="0" smtClean="0"/>
          </a:p>
          <a:p>
            <a:pPr algn="just">
              <a:buNone/>
            </a:pPr>
            <a:r>
              <a:rPr lang="it-IT" dirty="0" smtClean="0"/>
              <a:t>				PV	= FV / (1+i)</a:t>
            </a:r>
            <a:r>
              <a:rPr lang="it-IT" baseline="30000" dirty="0" smtClean="0"/>
              <a:t>n</a:t>
            </a:r>
            <a:endParaRPr lang="en-US" dirty="0" smtClean="0"/>
          </a:p>
          <a:p>
            <a:pPr algn="just">
              <a:buNone/>
            </a:pPr>
            <a:r>
              <a:rPr lang="it-IT" dirty="0" smtClean="0"/>
              <a:t>					=127,6/(1+0.05)</a:t>
            </a:r>
            <a:r>
              <a:rPr lang="it-IT" baseline="30000" dirty="0" smtClean="0"/>
              <a:t>5</a:t>
            </a:r>
            <a:endParaRPr lang="en-US" dirty="0" smtClean="0"/>
          </a:p>
          <a:p>
            <a:pPr algn="just">
              <a:buNone/>
            </a:pPr>
            <a:r>
              <a:rPr lang="it-IT" dirty="0" smtClean="0"/>
              <a:t>					= 100</a:t>
            </a:r>
            <a:r>
              <a:rPr lang="it-IT" cap="all" dirty="0" smtClean="0"/>
              <a:t>€</a:t>
            </a:r>
          </a:p>
          <a:p>
            <a:pPr algn="just">
              <a:buNone/>
            </a:pPr>
            <a:endParaRPr lang="it-IT" dirty="0" smtClean="0"/>
          </a:p>
          <a:p>
            <a:pPr algn="just">
              <a:buNone/>
            </a:pPr>
            <a:r>
              <a:rPr lang="it-IT" dirty="0" smtClean="0"/>
              <a:t>Përqindja e interesit të këtij çvlerësimi quhet ndryshe </a:t>
            </a:r>
            <a:r>
              <a:rPr lang="it-IT" b="1" i="1" dirty="0" smtClean="0"/>
              <a:t>kosto oportune, përqindje skontimi, përqindje kthimi ose kosto e kapitalit. </a:t>
            </a:r>
          </a:p>
          <a:p>
            <a:pPr algn="just">
              <a:buNone/>
            </a:pPr>
            <a:endParaRPr lang="it-IT" b="1" i="1" dirty="0" smtClean="0"/>
          </a:p>
          <a:p>
            <a:pPr>
              <a:buNone/>
            </a:pPr>
            <a:r>
              <a:rPr lang="it-IT" dirty="0" smtClean="0"/>
              <a:t>Prej formulës FV = PV*(1+i)</a:t>
            </a:r>
            <a:r>
              <a:rPr lang="it-IT" baseline="30000" dirty="0" smtClean="0"/>
              <a:t>n </a:t>
            </a:r>
            <a:r>
              <a:rPr lang="it-IT" dirty="0" smtClean="0"/>
              <a:t> mund të llogarisim shumë lehtë vlerën aktuale. Ajo është e barabartë me:</a:t>
            </a:r>
          </a:p>
          <a:p>
            <a:pPr>
              <a:buNone/>
            </a:pPr>
            <a:endParaRPr lang="en-US" dirty="0" smtClean="0"/>
          </a:p>
          <a:p>
            <a:pPr algn="just">
              <a:buNone/>
            </a:pPr>
            <a:r>
              <a:rPr lang="it-IT" dirty="0" smtClean="0"/>
              <a:t>				PV 	= FV / (1+i)</a:t>
            </a:r>
            <a:r>
              <a:rPr lang="it-IT" baseline="30000" dirty="0" smtClean="0"/>
              <a:t>n</a:t>
            </a:r>
          </a:p>
          <a:p>
            <a:pPr algn="just">
              <a:buNone/>
            </a:pPr>
            <a:endParaRPr lang="it-IT" baseline="30000" dirty="0" smtClean="0"/>
          </a:p>
          <a:p>
            <a:pPr>
              <a:buNone/>
            </a:pPr>
            <a:r>
              <a:rPr lang="it-IT" dirty="0" smtClean="0"/>
              <a:t>Shprehja </a:t>
            </a:r>
            <a:r>
              <a:rPr lang="it-IT" i="1" dirty="0" smtClean="0"/>
              <a:t>1/ (1+i)</a:t>
            </a:r>
            <a:r>
              <a:rPr lang="it-IT" i="1" baseline="30000" dirty="0" smtClean="0"/>
              <a:t>n</a:t>
            </a:r>
            <a:r>
              <a:rPr lang="it-IT" dirty="0" smtClean="0"/>
              <a:t> quhet “</a:t>
            </a:r>
            <a:r>
              <a:rPr lang="it-IT" i="1" dirty="0" smtClean="0"/>
              <a:t>faktorë interesi i vlerës aktuale</a:t>
            </a:r>
            <a:r>
              <a:rPr lang="it-IT" dirty="0" smtClean="0"/>
              <a:t>” dhe shënohet me </a:t>
            </a:r>
            <a:r>
              <a:rPr lang="it-IT" i="1" dirty="0" smtClean="0"/>
              <a:t>PVIF. </a:t>
            </a:r>
            <a:r>
              <a:rPr lang="it-IT" dirty="0" smtClean="0"/>
              <a:t>Pra vlera aktuale gjëndet:</a:t>
            </a:r>
            <a:endParaRPr lang="en-US" dirty="0" smtClean="0"/>
          </a:p>
          <a:p>
            <a:pPr>
              <a:buNone/>
            </a:pPr>
            <a:r>
              <a:rPr lang="en-US" dirty="0" smtClean="0"/>
              <a:t>				</a:t>
            </a:r>
            <a:r>
              <a:rPr lang="it-IT" dirty="0" smtClean="0"/>
              <a:t>PV 	= FV/ PVIF</a:t>
            </a:r>
            <a:r>
              <a:rPr lang="it-IT" baseline="-25000" dirty="0" smtClean="0"/>
              <a:t>(</a:t>
            </a:r>
            <a:r>
              <a:rPr lang="it-IT" i="1" baseline="-25000" dirty="0" smtClean="0"/>
              <a:t>i%, n </a:t>
            </a:r>
            <a:r>
              <a:rPr lang="it-IT" baseline="-25000" dirty="0" smtClean="0"/>
              <a:t>vjet)</a:t>
            </a:r>
            <a:endParaRPr lang="en-US" dirty="0" smtClean="0"/>
          </a:p>
          <a:p>
            <a:pPr algn="ctr">
              <a:buNone/>
            </a:pPr>
            <a:endParaRPr lang="en-US" dirty="0" smtClean="0"/>
          </a:p>
          <a:p>
            <a:pPr algn="just">
              <a:buNone/>
            </a:pPr>
            <a:endParaRPr lang="en-US" dirty="0" smtClean="0"/>
          </a:p>
          <a:p>
            <a:pPr algn="just">
              <a:buNone/>
            </a:pPr>
            <a:endParaRPr lang="it-IT" cap="all" dirty="0" smtClean="0"/>
          </a:p>
          <a:p>
            <a:pPr algn="just">
              <a:buNone/>
            </a:pPr>
            <a:endParaRPr lang="it-IT" cap="all" dirty="0" smtClean="0"/>
          </a:p>
          <a:p>
            <a:pPr algn="just">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03CCB76B-1558-4B0C-B6F6-DB4A680F78DC}" type="slidenum">
              <a:rPr lang="en-US" smtClean="0"/>
              <a:pPr/>
              <a:t>18</a:t>
            </a:fld>
            <a:endParaRPr lang="en-US"/>
          </a:p>
        </p:txBody>
      </p:sp>
      <p:sp>
        <p:nvSpPr>
          <p:cNvPr id="5" name="Footer Placeholder 4"/>
          <p:cNvSpPr>
            <a:spLocks noGrp="1"/>
          </p:cNvSpPr>
          <p:nvPr>
            <p:ph type="ftr" sz="quarter" idx="11"/>
          </p:nvPr>
        </p:nvSpPr>
        <p:spPr/>
        <p:txBody>
          <a:bodyPr/>
          <a:lstStyle/>
          <a:p>
            <a:r>
              <a:rPr lang="en-US" smtClean="0"/>
              <a:t>Përgatiti: Brikena Tolli</a:t>
            </a:r>
            <a:endParaRPr lang="en-US"/>
          </a:p>
        </p:txBody>
      </p:sp>
      <p:pic>
        <p:nvPicPr>
          <p:cNvPr id="6" name="Picture 5" descr="logo amshc.jpg"/>
          <p:cNvPicPr>
            <a:picLocks noChangeAspect="1"/>
          </p:cNvPicPr>
          <p:nvPr/>
        </p:nvPicPr>
        <p:blipFill>
          <a:blip r:embed="rId2" cstate="print"/>
          <a:stretch>
            <a:fillRect/>
          </a:stretch>
        </p:blipFill>
        <p:spPr>
          <a:xfrm>
            <a:off x="7239000" y="0"/>
            <a:ext cx="1472046" cy="1143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r>
              <a:rPr lang="it-IT" sz="4800" b="1" dirty="0" smtClean="0"/>
              <a:t>Vlera aktuale</a:t>
            </a:r>
            <a:endParaRPr lang="en-US" dirty="0"/>
          </a:p>
        </p:txBody>
      </p:sp>
      <p:sp>
        <p:nvSpPr>
          <p:cNvPr id="3" name="Content Placeholder 2"/>
          <p:cNvSpPr>
            <a:spLocks noGrp="1"/>
          </p:cNvSpPr>
          <p:nvPr>
            <p:ph idx="1"/>
          </p:nvPr>
        </p:nvSpPr>
        <p:spPr>
          <a:xfrm>
            <a:off x="457200" y="914400"/>
            <a:ext cx="8229600" cy="5715000"/>
          </a:xfrm>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pPr algn="just">
              <a:buNone/>
            </a:pPr>
            <a:r>
              <a:rPr lang="it-IT" dirty="0" smtClean="0"/>
              <a:t>Shembull.</a:t>
            </a:r>
            <a:endParaRPr lang="en-US" dirty="0" smtClean="0"/>
          </a:p>
          <a:p>
            <a:pPr algn="just">
              <a:buNone/>
            </a:pPr>
            <a:r>
              <a:rPr lang="it-IT" dirty="0" smtClean="0"/>
              <a:t>Njё firmë i ёshtё premtuar se mbas 8 vjetёsh nga dita e sotme do t’i vihet nё dispozicion njё mjet i ri prej 17.000 euro nga një ortak i vet, nё kompesim e njё ndihme tё akorduar.</a:t>
            </a:r>
            <a:endParaRPr lang="en-US" dirty="0" smtClean="0"/>
          </a:p>
          <a:p>
            <a:pPr algn="just">
              <a:buNone/>
            </a:pPr>
            <a:r>
              <a:rPr lang="it-IT" dirty="0" smtClean="0"/>
              <a:t>Sipërmarsi/menaxheri do tё dijё se c’vlere ka sot kjo shumё nё qoftё se kostoja oportune ёshtё 8%?</a:t>
            </a:r>
            <a:endParaRPr lang="en-US" dirty="0" smtClean="0"/>
          </a:p>
          <a:p>
            <a:pPr algn="just">
              <a:buNone/>
            </a:pPr>
            <a:r>
              <a:rPr lang="it-IT" dirty="0" smtClean="0"/>
              <a:t>Nё qoftё se ndihma qё akordoi firma ishte 12.000 euro, firma do të dëshiroj tё japi këtë ndihmë apo jo?</a:t>
            </a:r>
            <a:endParaRPr lang="en-US" dirty="0" smtClean="0"/>
          </a:p>
          <a:p>
            <a:pPr algn="just">
              <a:buNone/>
            </a:pPr>
            <a:r>
              <a:rPr lang="it-IT" dirty="0" smtClean="0"/>
              <a:t> </a:t>
            </a:r>
            <a:endParaRPr lang="en-US" dirty="0" smtClean="0"/>
          </a:p>
          <a:p>
            <a:pPr algn="just">
              <a:buNone/>
            </a:pPr>
            <a:r>
              <a:rPr lang="it-IT" dirty="0" smtClean="0"/>
              <a:t>Atëherë:</a:t>
            </a:r>
            <a:endParaRPr lang="en-US" dirty="0" smtClean="0"/>
          </a:p>
          <a:p>
            <a:pPr algn="just">
              <a:buNone/>
            </a:pPr>
            <a:r>
              <a:rPr lang="it-IT" i="1" dirty="0" smtClean="0"/>
              <a:t>			FV = 17000€</a:t>
            </a:r>
            <a:r>
              <a:rPr lang="it-IT" dirty="0" smtClean="0"/>
              <a:t>, </a:t>
            </a:r>
            <a:r>
              <a:rPr lang="it-IT" i="1" dirty="0" smtClean="0"/>
              <a:t>i=8%, n=8 vjet</a:t>
            </a:r>
            <a:endParaRPr lang="en-US" dirty="0" smtClean="0"/>
          </a:p>
          <a:p>
            <a:pPr algn="just">
              <a:buNone/>
            </a:pPr>
            <a:r>
              <a:rPr lang="it-IT" i="1" dirty="0" smtClean="0"/>
              <a:t> </a:t>
            </a:r>
            <a:endParaRPr lang="en-US" dirty="0" smtClean="0"/>
          </a:p>
          <a:p>
            <a:pPr algn="just">
              <a:buNone/>
            </a:pPr>
            <a:r>
              <a:rPr lang="it-IT" dirty="0" smtClean="0"/>
              <a:t>Ekuacioni i prezantuar më sipër na jep mundësi të llogarisim:</a:t>
            </a:r>
            <a:endParaRPr lang="en-US" dirty="0" smtClean="0"/>
          </a:p>
          <a:p>
            <a:pPr algn="just">
              <a:buNone/>
            </a:pPr>
            <a:r>
              <a:rPr lang="it-IT" dirty="0" smtClean="0"/>
              <a:t> </a:t>
            </a:r>
            <a:endParaRPr lang="en-US" dirty="0" smtClean="0"/>
          </a:p>
          <a:p>
            <a:pPr algn="just">
              <a:buNone/>
            </a:pPr>
            <a:r>
              <a:rPr lang="it-IT" i="1" dirty="0" smtClean="0"/>
              <a:t>			PV 	=17000/(1+0.08)</a:t>
            </a:r>
            <a:r>
              <a:rPr lang="it-IT" i="1" baseline="30000" dirty="0" smtClean="0"/>
              <a:t>8</a:t>
            </a:r>
            <a:endParaRPr lang="en-US" dirty="0" smtClean="0"/>
          </a:p>
          <a:p>
            <a:pPr algn="just">
              <a:buNone/>
            </a:pPr>
            <a:r>
              <a:rPr lang="it-IT" i="1" dirty="0" smtClean="0"/>
              <a:t>				=17000/1.851	</a:t>
            </a:r>
            <a:endParaRPr lang="en-US" dirty="0" smtClean="0"/>
          </a:p>
          <a:p>
            <a:pPr algn="just">
              <a:buNone/>
            </a:pPr>
            <a:r>
              <a:rPr lang="it-IT" i="1" dirty="0" smtClean="0"/>
              <a:t>				=9184,2 €</a:t>
            </a:r>
          </a:p>
          <a:p>
            <a:pPr algn="just">
              <a:buNone/>
            </a:pPr>
            <a:endParaRPr lang="it-IT" i="1" dirty="0" smtClean="0"/>
          </a:p>
          <a:p>
            <a:pPr algn="just">
              <a:buNone/>
            </a:pPr>
            <a:endParaRPr lang="it-IT" i="1" dirty="0" smtClean="0"/>
          </a:p>
          <a:p>
            <a:pPr algn="just">
              <a:buNone/>
            </a:pPr>
            <a:r>
              <a:rPr lang="it-IT" dirty="0" smtClean="0"/>
              <a:t>Megjithë që në shumën absolute, mjeti ka vlerën 17000 € dhe është i ri ai ka ndërkohë vlerë aktuale të barabartë me 9184,2 €. Pra këmbimi nuk është ekuivalent pasi ndihma që do të jepet prej 12000 € është më e madhe se sa vlera aktuale mjetit që do të na vihet në dispozicion mbas 8 vitesh, pra më e madhe se 9184,2 €.</a:t>
            </a:r>
            <a:endParaRPr lang="en-US" dirty="0" smtClean="0"/>
          </a:p>
        </p:txBody>
      </p:sp>
      <p:sp>
        <p:nvSpPr>
          <p:cNvPr id="4" name="Slide Number Placeholder 3"/>
          <p:cNvSpPr>
            <a:spLocks noGrp="1"/>
          </p:cNvSpPr>
          <p:nvPr>
            <p:ph type="sldNum" sz="quarter" idx="12"/>
          </p:nvPr>
        </p:nvSpPr>
        <p:spPr/>
        <p:txBody>
          <a:bodyPr/>
          <a:lstStyle/>
          <a:p>
            <a:fld id="{03CCB76B-1558-4B0C-B6F6-DB4A680F78DC}" type="slidenum">
              <a:rPr lang="en-US" smtClean="0"/>
              <a:pPr/>
              <a:t>19</a:t>
            </a:fld>
            <a:endParaRPr lang="en-US"/>
          </a:p>
        </p:txBody>
      </p:sp>
      <p:sp>
        <p:nvSpPr>
          <p:cNvPr id="5" name="Footer Placeholder 4"/>
          <p:cNvSpPr>
            <a:spLocks noGrp="1"/>
          </p:cNvSpPr>
          <p:nvPr>
            <p:ph type="ftr" sz="quarter" idx="11"/>
          </p:nvPr>
        </p:nvSpPr>
        <p:spPr/>
        <p:txBody>
          <a:bodyPr/>
          <a:lstStyle/>
          <a:p>
            <a:r>
              <a:rPr lang="en-US" smtClean="0"/>
              <a:t>Përgatiti: Brikena Tolli</a:t>
            </a:r>
            <a:endParaRPr lang="en-US"/>
          </a:p>
        </p:txBody>
      </p:sp>
      <p:pic>
        <p:nvPicPr>
          <p:cNvPr id="6" name="Picture 5" descr="logo amshc.jpg"/>
          <p:cNvPicPr>
            <a:picLocks noChangeAspect="1"/>
          </p:cNvPicPr>
          <p:nvPr/>
        </p:nvPicPr>
        <p:blipFill>
          <a:blip r:embed="rId2" cstate="print"/>
          <a:stretch>
            <a:fillRect/>
          </a:stretch>
        </p:blipFill>
        <p:spPr>
          <a:xfrm>
            <a:off x="7021945" y="0"/>
            <a:ext cx="1472046" cy="1143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style>
          <a:lnRef idx="1">
            <a:schemeClr val="accent3"/>
          </a:lnRef>
          <a:fillRef idx="2">
            <a:schemeClr val="accent3"/>
          </a:fillRef>
          <a:effectRef idx="1">
            <a:schemeClr val="accent3"/>
          </a:effectRef>
          <a:fontRef idx="minor">
            <a:schemeClr val="dk1"/>
          </a:fontRef>
        </p:style>
        <p:txBody>
          <a:bodyPr>
            <a:normAutofit/>
          </a:bodyPr>
          <a:lstStyle/>
          <a:p>
            <a:pPr algn="just">
              <a:buNone/>
            </a:pPr>
            <a:r>
              <a:rPr lang="it-IT" sz="3600" dirty="0" smtClean="0"/>
              <a:t>Në drejtimin e një ndërmarje financa merr pamjen e një elementi shumë të rëndësishëm të  drejtimit, si një element shumë i rëndësishëm i proçesit të vendimmarjes që njihet ndryshe si </a:t>
            </a:r>
            <a:r>
              <a:rPr lang="it-IT" sz="3600" b="1" dirty="0" smtClean="0"/>
              <a:t>drejtimi financiar </a:t>
            </a:r>
            <a:r>
              <a:rPr lang="it-IT" sz="3600" dirty="0" smtClean="0"/>
              <a:t>i bizneseve</a:t>
            </a:r>
            <a:endParaRPr lang="en-US" sz="3600" dirty="0" smtClean="0"/>
          </a:p>
          <a:p>
            <a:pPr>
              <a:buNone/>
            </a:pPr>
            <a:endParaRPr lang="en-US" dirty="0"/>
          </a:p>
        </p:txBody>
      </p:sp>
      <p:sp>
        <p:nvSpPr>
          <p:cNvPr id="4" name="Slide Number Placeholder 3"/>
          <p:cNvSpPr>
            <a:spLocks noGrp="1"/>
          </p:cNvSpPr>
          <p:nvPr>
            <p:ph type="sldNum" sz="quarter" idx="12"/>
          </p:nvPr>
        </p:nvSpPr>
        <p:spPr/>
        <p:txBody>
          <a:bodyPr/>
          <a:lstStyle/>
          <a:p>
            <a:fld id="{03CCB76B-1558-4B0C-B6F6-DB4A680F78DC}"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Përgatiti: Brikena Tolli</a:t>
            </a:r>
            <a:endParaRPr lang="en-US" dirty="0"/>
          </a:p>
        </p:txBody>
      </p:sp>
      <p:pic>
        <p:nvPicPr>
          <p:cNvPr id="6" name="Picture 5" descr="logo amshc.jpg"/>
          <p:cNvPicPr>
            <a:picLocks noChangeAspect="1"/>
          </p:cNvPicPr>
          <p:nvPr/>
        </p:nvPicPr>
        <p:blipFill>
          <a:blip r:embed="rId2" cstate="print"/>
          <a:stretch>
            <a:fillRect/>
          </a:stretch>
        </p:blipFill>
        <p:spPr>
          <a:xfrm>
            <a:off x="7021945" y="0"/>
            <a:ext cx="1472046" cy="1143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normAutofit fontScale="90000"/>
          </a:bodyPr>
          <a:lstStyle/>
          <a:p>
            <a:pPr lvl="0"/>
            <a:r>
              <a:rPr lang="en-US" b="1" dirty="0" smtClean="0"/>
              <a:t/>
            </a:r>
            <a:br>
              <a:rPr lang="en-US" b="1" dirty="0" smtClean="0"/>
            </a:br>
            <a:r>
              <a:rPr lang="en-US" b="1" dirty="0" smtClean="0"/>
              <a:t>Tregu financiar</a:t>
            </a:r>
            <a:r>
              <a:rPr lang="en-US" dirty="0" smtClean="0"/>
              <a:t/>
            </a:r>
            <a:br>
              <a:rPr lang="en-US" dirty="0" smtClean="0"/>
            </a:br>
            <a:endParaRPr lang="en-US" dirty="0"/>
          </a:p>
        </p:txBody>
      </p:sp>
      <p:sp>
        <p:nvSpPr>
          <p:cNvPr id="3" name="Content Placeholder 2"/>
          <p:cNvSpPr>
            <a:spLocks noGrp="1"/>
          </p:cNvSpPr>
          <p:nvPr>
            <p:ph idx="1"/>
          </p:nvPr>
        </p:nvSpPr>
        <p:spPr>
          <a:xfrm>
            <a:off x="457200" y="990600"/>
            <a:ext cx="8229600" cy="5334000"/>
          </a:xfrm>
        </p:spPr>
        <p:style>
          <a:lnRef idx="1">
            <a:schemeClr val="accent3"/>
          </a:lnRef>
          <a:fillRef idx="2">
            <a:schemeClr val="accent3"/>
          </a:fillRef>
          <a:effectRef idx="1">
            <a:schemeClr val="accent3"/>
          </a:effectRef>
          <a:fontRef idx="minor">
            <a:schemeClr val="dk1"/>
          </a:fontRef>
        </p:style>
        <p:txBody>
          <a:bodyPr>
            <a:normAutofit fontScale="85000" lnSpcReduction="10000"/>
          </a:bodyPr>
          <a:lstStyle/>
          <a:p>
            <a:pPr algn="just">
              <a:buNone/>
            </a:pPr>
            <a:r>
              <a:rPr lang="en-US" dirty="0" smtClean="0"/>
              <a:t>Në një mjedis ekonomik jo të gjithë agjentët janë në pozita të barabata financiare. Pozicioni financiar i një agjenti ekonomik ndryshon në përputhje me llojin e tij, në përputhje me objektivat dhe motivet e agjentit.</a:t>
            </a:r>
          </a:p>
          <a:p>
            <a:pPr algn="just">
              <a:buNone/>
            </a:pPr>
            <a:endParaRPr lang="en-US" dirty="0" smtClean="0"/>
          </a:p>
          <a:p>
            <a:pPr algn="just">
              <a:buNone/>
            </a:pPr>
            <a:r>
              <a:rPr lang="en-US" dirty="0" smtClean="0"/>
              <a:t>Gjithmonë një numër i madh subjektesh kërkojnë fonde për të financuar nevojat e tyre të rritjes ose të zgjerimit, ndërkohë që po një numer i madhë subjektesh kërkojnë të investojnë fondet e tyre përkohësisht të lira për një periudhë kohe të gjatë. Në këto kushte lind nevoja e organizimit dhe drejtimit të këtyre trasferimeve nga subjektet që kanë fonde financiare të lira drejt atyre që kanë nevojë për fonde dhe dëshirojnë të investojnë.</a:t>
            </a:r>
          </a:p>
          <a:p>
            <a:pPr algn="just">
              <a:buNone/>
            </a:pPr>
            <a:endParaRPr lang="en-US" dirty="0" smtClean="0"/>
          </a:p>
          <a:p>
            <a:pPr algn="just">
              <a:buNone/>
            </a:pPr>
            <a:r>
              <a:rPr lang="en-US" dirty="0" smtClean="0"/>
              <a:t>Këto trasferime realizohen nëpërmjet </a:t>
            </a:r>
            <a:r>
              <a:rPr lang="en-US" b="1" dirty="0" smtClean="0"/>
              <a:t>sistemit financiar </a:t>
            </a:r>
            <a:r>
              <a:rPr lang="en-US" dirty="0" smtClean="0"/>
              <a:t>që përfshin njëherësh institucionet financiare dhe tregun financiar. </a:t>
            </a:r>
            <a:endParaRPr lang="en-US" dirty="0"/>
          </a:p>
        </p:txBody>
      </p:sp>
      <p:sp>
        <p:nvSpPr>
          <p:cNvPr id="4" name="Slide Number Placeholder 3"/>
          <p:cNvSpPr>
            <a:spLocks noGrp="1"/>
          </p:cNvSpPr>
          <p:nvPr>
            <p:ph type="sldNum" sz="quarter" idx="12"/>
          </p:nvPr>
        </p:nvSpPr>
        <p:spPr/>
        <p:txBody>
          <a:bodyPr/>
          <a:lstStyle/>
          <a:p>
            <a:fld id="{03CCB76B-1558-4B0C-B6F6-DB4A680F78DC}" type="slidenum">
              <a:rPr lang="en-US" smtClean="0"/>
              <a:pPr/>
              <a:t>20</a:t>
            </a:fld>
            <a:endParaRPr lang="en-US"/>
          </a:p>
        </p:txBody>
      </p:sp>
      <p:sp>
        <p:nvSpPr>
          <p:cNvPr id="5" name="Footer Placeholder 4"/>
          <p:cNvSpPr>
            <a:spLocks noGrp="1"/>
          </p:cNvSpPr>
          <p:nvPr>
            <p:ph type="ftr" sz="quarter" idx="11"/>
          </p:nvPr>
        </p:nvSpPr>
        <p:spPr/>
        <p:txBody>
          <a:bodyPr/>
          <a:lstStyle/>
          <a:p>
            <a:r>
              <a:rPr lang="en-US" smtClean="0"/>
              <a:t>Përgatiti: Brikena Tolli</a:t>
            </a:r>
            <a:endParaRPr lang="en-US"/>
          </a:p>
        </p:txBody>
      </p:sp>
      <p:pic>
        <p:nvPicPr>
          <p:cNvPr id="6" name="Picture 5" descr="logo amshc.jpg"/>
          <p:cNvPicPr>
            <a:picLocks noChangeAspect="1"/>
          </p:cNvPicPr>
          <p:nvPr/>
        </p:nvPicPr>
        <p:blipFill>
          <a:blip r:embed="rId2" cstate="print"/>
          <a:stretch>
            <a:fillRect/>
          </a:stretch>
        </p:blipFill>
        <p:spPr>
          <a:xfrm>
            <a:off x="7239000" y="-228600"/>
            <a:ext cx="1472046" cy="1143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348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4817" name="Object 1"/>
          <p:cNvGraphicFramePr>
            <a:graphicFrameLocks noChangeAspect="1"/>
          </p:cNvGraphicFramePr>
          <p:nvPr/>
        </p:nvGraphicFramePr>
        <p:xfrm>
          <a:off x="0" y="1219200"/>
          <a:ext cx="9144000" cy="5638800"/>
        </p:xfrm>
        <a:graphic>
          <a:graphicData uri="http://schemas.openxmlformats.org/presentationml/2006/ole">
            <p:oleObj spid="_x0000_s34817" name="Slide" r:id="rId3" imgW="4570559" imgH="3427412" progId="PowerPoint.Slide.12">
              <p:embed/>
            </p:oleObj>
          </a:graphicData>
        </a:graphic>
      </p:graphicFrame>
      <p:sp>
        <p:nvSpPr>
          <p:cNvPr id="5" name="Slide Number Placeholder 4"/>
          <p:cNvSpPr>
            <a:spLocks noGrp="1"/>
          </p:cNvSpPr>
          <p:nvPr>
            <p:ph type="sldNum" sz="quarter" idx="12"/>
          </p:nvPr>
        </p:nvSpPr>
        <p:spPr/>
        <p:txBody>
          <a:bodyPr/>
          <a:lstStyle/>
          <a:p>
            <a:fld id="{03CCB76B-1558-4B0C-B6F6-DB4A680F78DC}" type="slidenum">
              <a:rPr lang="en-US" smtClean="0"/>
              <a:pPr/>
              <a:t>21</a:t>
            </a:fld>
            <a:endParaRPr lang="en-US"/>
          </a:p>
        </p:txBody>
      </p:sp>
      <p:sp>
        <p:nvSpPr>
          <p:cNvPr id="6" name="Footer Placeholder 5"/>
          <p:cNvSpPr>
            <a:spLocks noGrp="1"/>
          </p:cNvSpPr>
          <p:nvPr>
            <p:ph type="ftr" sz="quarter" idx="11"/>
          </p:nvPr>
        </p:nvSpPr>
        <p:spPr/>
        <p:txBody>
          <a:bodyPr/>
          <a:lstStyle/>
          <a:p>
            <a:r>
              <a:rPr lang="en-US" smtClean="0"/>
              <a:t>Përgatiti: Brikena Tolli</a:t>
            </a:r>
            <a:endParaRPr lang="en-US"/>
          </a:p>
        </p:txBody>
      </p:sp>
      <p:pic>
        <p:nvPicPr>
          <p:cNvPr id="7" name="Picture 6" descr="logo amshc.jpg"/>
          <p:cNvPicPr>
            <a:picLocks noChangeAspect="1"/>
          </p:cNvPicPr>
          <p:nvPr/>
        </p:nvPicPr>
        <p:blipFill>
          <a:blip r:embed="rId4" cstate="print"/>
          <a:stretch>
            <a:fillRect/>
          </a:stretch>
        </p:blipFill>
        <p:spPr>
          <a:xfrm>
            <a:off x="7021945" y="0"/>
            <a:ext cx="1472046" cy="1143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3793" name="Object 1"/>
          <p:cNvGraphicFramePr>
            <a:graphicFrameLocks noChangeAspect="1"/>
          </p:cNvGraphicFramePr>
          <p:nvPr/>
        </p:nvGraphicFramePr>
        <p:xfrm>
          <a:off x="0" y="1066800"/>
          <a:ext cx="9144000" cy="5791200"/>
        </p:xfrm>
        <a:graphic>
          <a:graphicData uri="http://schemas.openxmlformats.org/presentationml/2006/ole">
            <p:oleObj spid="_x0000_s33793" name="Slide" r:id="rId3" imgW="4570559" imgH="3427412" progId="PowerPoint.Slide.12">
              <p:embed/>
            </p:oleObj>
          </a:graphicData>
        </a:graphic>
      </p:graphicFrame>
      <p:sp>
        <p:nvSpPr>
          <p:cNvPr id="5" name="Slide Number Placeholder 4"/>
          <p:cNvSpPr>
            <a:spLocks noGrp="1"/>
          </p:cNvSpPr>
          <p:nvPr>
            <p:ph type="sldNum" sz="quarter" idx="12"/>
          </p:nvPr>
        </p:nvSpPr>
        <p:spPr/>
        <p:txBody>
          <a:bodyPr/>
          <a:lstStyle/>
          <a:p>
            <a:fld id="{03CCB76B-1558-4B0C-B6F6-DB4A680F78DC}" type="slidenum">
              <a:rPr lang="en-US" smtClean="0"/>
              <a:pPr/>
              <a:t>22</a:t>
            </a:fld>
            <a:endParaRPr lang="en-US"/>
          </a:p>
        </p:txBody>
      </p:sp>
      <p:sp>
        <p:nvSpPr>
          <p:cNvPr id="6" name="Footer Placeholder 5"/>
          <p:cNvSpPr>
            <a:spLocks noGrp="1"/>
          </p:cNvSpPr>
          <p:nvPr>
            <p:ph type="ftr" sz="quarter" idx="11"/>
          </p:nvPr>
        </p:nvSpPr>
        <p:spPr/>
        <p:txBody>
          <a:bodyPr/>
          <a:lstStyle/>
          <a:p>
            <a:r>
              <a:rPr lang="en-US" smtClean="0"/>
              <a:t>Përgatiti: Brikena Tolli</a:t>
            </a:r>
            <a:endParaRPr lang="en-US"/>
          </a:p>
        </p:txBody>
      </p:sp>
      <p:pic>
        <p:nvPicPr>
          <p:cNvPr id="7" name="Picture 6" descr="logo amshc.jpg"/>
          <p:cNvPicPr>
            <a:picLocks noChangeAspect="1"/>
          </p:cNvPicPr>
          <p:nvPr/>
        </p:nvPicPr>
        <p:blipFill>
          <a:blip r:embed="rId4" cstate="print"/>
          <a:stretch>
            <a:fillRect/>
          </a:stretch>
        </p:blipFill>
        <p:spPr>
          <a:xfrm>
            <a:off x="7021945" y="0"/>
            <a:ext cx="1472046" cy="1143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r>
              <a:rPr lang="it-IT" dirty="0" smtClean="0"/>
              <a:t>Tregu primar</a:t>
            </a:r>
            <a:endParaRPr lang="en-US" dirty="0"/>
          </a:p>
        </p:txBody>
      </p:sp>
      <p:sp>
        <p:nvSpPr>
          <p:cNvPr id="3" name="Content Placeholder 2"/>
          <p:cNvSpPr>
            <a:spLocks noGrp="1"/>
          </p:cNvSpPr>
          <p:nvPr>
            <p:ph idx="1"/>
          </p:nvPr>
        </p:nvSpPr>
        <p:spPr>
          <a:xfrm>
            <a:off x="457200" y="1371600"/>
            <a:ext cx="8229600" cy="4953000"/>
          </a:xfrm>
        </p:spPr>
        <p:style>
          <a:lnRef idx="1">
            <a:schemeClr val="accent3"/>
          </a:lnRef>
          <a:fillRef idx="2">
            <a:schemeClr val="accent3"/>
          </a:fillRef>
          <a:effectRef idx="1">
            <a:schemeClr val="accent3"/>
          </a:effectRef>
          <a:fontRef idx="minor">
            <a:schemeClr val="dk1"/>
          </a:fontRef>
        </p:style>
        <p:txBody>
          <a:bodyPr/>
          <a:lstStyle/>
          <a:p>
            <a:pPr algn="just">
              <a:buNone/>
            </a:pPr>
            <a:r>
              <a:rPr lang="it-IT" dirty="0" smtClean="0"/>
              <a:t>Tregu primar, që zë një peshë relativisht të vogël, përfshin shitjen e instumentave financiarë të emetuar për herë të parë nga emetuesi tek agjentët e tregut. Ai lejon rritjen e kapitalit të agjentëve ekonomikë dhe trasformon direkt kursimet e familjeve në burime afatgjata për ndërmarrjet publike dhe private.</a:t>
            </a:r>
          </a:p>
          <a:p>
            <a:pPr algn="just">
              <a:buNone/>
            </a:pPr>
            <a:endParaRPr lang="it-IT" dirty="0" smtClean="0"/>
          </a:p>
          <a:p>
            <a:pPr algn="just">
              <a:buNone/>
            </a:pPr>
            <a:r>
              <a:rPr lang="it-IT" dirty="0" smtClean="0"/>
              <a:t>Si kundër parti e këtye kapitale që ndërmarjet marrin nga familiet mbi këtë treg, ato emetojnë vlera të mobilizuara, tituj, që materializojnë të drejta të akorduara atyre që i kane ofruar këto kapitale.</a:t>
            </a: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03CCB76B-1558-4B0C-B6F6-DB4A680F78DC}" type="slidenum">
              <a:rPr lang="en-US" smtClean="0"/>
              <a:pPr/>
              <a:t>23</a:t>
            </a:fld>
            <a:endParaRPr lang="en-US"/>
          </a:p>
        </p:txBody>
      </p:sp>
      <p:sp>
        <p:nvSpPr>
          <p:cNvPr id="5" name="Footer Placeholder 4"/>
          <p:cNvSpPr>
            <a:spLocks noGrp="1"/>
          </p:cNvSpPr>
          <p:nvPr>
            <p:ph type="ftr" sz="quarter" idx="11"/>
          </p:nvPr>
        </p:nvSpPr>
        <p:spPr/>
        <p:txBody>
          <a:bodyPr/>
          <a:lstStyle/>
          <a:p>
            <a:r>
              <a:rPr lang="en-US" smtClean="0"/>
              <a:t>Përgatiti: Brikena Tolli</a:t>
            </a:r>
            <a:endParaRPr lang="en-US"/>
          </a:p>
        </p:txBody>
      </p:sp>
      <p:pic>
        <p:nvPicPr>
          <p:cNvPr id="6" name="Picture 5" descr="logo amshc.jpg"/>
          <p:cNvPicPr>
            <a:picLocks noChangeAspect="1"/>
          </p:cNvPicPr>
          <p:nvPr/>
        </p:nvPicPr>
        <p:blipFill>
          <a:blip r:embed="rId2" cstate="print"/>
          <a:stretch>
            <a:fillRect/>
          </a:stretch>
        </p:blipFill>
        <p:spPr>
          <a:xfrm>
            <a:off x="7021945" y="0"/>
            <a:ext cx="1472046" cy="1143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lvl="0"/>
            <a:r>
              <a:rPr lang="it-IT" b="1" dirty="0" smtClean="0"/>
              <a:t>Tregu sekondar</a:t>
            </a:r>
            <a:r>
              <a:rPr lang="en-US" dirty="0" smtClean="0"/>
              <a:t/>
            </a:r>
            <a:br>
              <a:rPr lang="en-US" dirty="0" smtClean="0"/>
            </a:br>
            <a:endParaRPr lang="en-US" dirty="0"/>
          </a:p>
        </p:txBody>
      </p:sp>
      <p:sp>
        <p:nvSpPr>
          <p:cNvPr id="3" name="Content Placeholder 2"/>
          <p:cNvSpPr>
            <a:spLocks noGrp="1"/>
          </p:cNvSpPr>
          <p:nvPr>
            <p:ph idx="1"/>
          </p:nvPr>
        </p:nvSpPr>
        <p:spPr>
          <a:xfrm>
            <a:off x="457200" y="914400"/>
            <a:ext cx="8229600" cy="5410200"/>
          </a:xfrm>
        </p:spPr>
        <p:style>
          <a:lnRef idx="1">
            <a:schemeClr val="accent3"/>
          </a:lnRef>
          <a:fillRef idx="2">
            <a:schemeClr val="accent3"/>
          </a:fillRef>
          <a:effectRef idx="1">
            <a:schemeClr val="accent3"/>
          </a:effectRef>
          <a:fontRef idx="minor">
            <a:schemeClr val="dk1"/>
          </a:fontRef>
        </p:style>
        <p:txBody>
          <a:bodyPr>
            <a:normAutofit/>
          </a:bodyPr>
          <a:lstStyle/>
          <a:p>
            <a:pPr algn="just">
              <a:buNone/>
            </a:pPr>
            <a:r>
              <a:rPr lang="it-IT" dirty="0" smtClean="0"/>
              <a:t>Tregu sekondar, që është treg më i zhvilluar, tregton tituj të emetuar dhe tregtuar më parë ndërmjet zotëruesve të tyre aktualë dhe atyre potencialë (Bursa e York-ut, Londrës, Tokyo-s, etj. janë forma të shfaqjes së këtij tregu).</a:t>
            </a:r>
            <a:r>
              <a:rPr lang="it-IT" b="1" dirty="0" smtClean="0"/>
              <a:t> </a:t>
            </a:r>
            <a:r>
              <a:rPr lang="it-IT" dirty="0" smtClean="0"/>
              <a:t>Ai është shumë i rëndësishëm mbasi siguron likuiditet për investitorët të cilët kanë blerë letra me vlerë</a:t>
            </a:r>
          </a:p>
          <a:p>
            <a:pPr algn="just">
              <a:buNone/>
            </a:pPr>
            <a:endParaRPr lang="it-IT" dirty="0" smtClean="0"/>
          </a:p>
          <a:p>
            <a:pPr algn="just">
              <a:buNone/>
            </a:pPr>
            <a:r>
              <a:rPr lang="it-IT" dirty="0" smtClean="0"/>
              <a:t>Përcaktimi dhe matja e vlerës së titujve në tregun sekondar ose ndryshe quajtur Bursë është e lidhur jo thjeshtë me titullin si letër, por me vlerën dhe gjëndjen e ndërmarrjes që i ka emetuar ato.</a:t>
            </a:r>
            <a:endParaRPr lang="en-US" dirty="0"/>
          </a:p>
        </p:txBody>
      </p:sp>
      <p:sp>
        <p:nvSpPr>
          <p:cNvPr id="4" name="Slide Number Placeholder 3"/>
          <p:cNvSpPr>
            <a:spLocks noGrp="1"/>
          </p:cNvSpPr>
          <p:nvPr>
            <p:ph type="sldNum" sz="quarter" idx="12"/>
          </p:nvPr>
        </p:nvSpPr>
        <p:spPr/>
        <p:txBody>
          <a:bodyPr/>
          <a:lstStyle/>
          <a:p>
            <a:fld id="{03CCB76B-1558-4B0C-B6F6-DB4A680F78DC}" type="slidenum">
              <a:rPr lang="en-US" smtClean="0"/>
              <a:pPr/>
              <a:t>24</a:t>
            </a:fld>
            <a:endParaRPr lang="en-US"/>
          </a:p>
        </p:txBody>
      </p:sp>
      <p:sp>
        <p:nvSpPr>
          <p:cNvPr id="5" name="Footer Placeholder 4"/>
          <p:cNvSpPr>
            <a:spLocks noGrp="1"/>
          </p:cNvSpPr>
          <p:nvPr>
            <p:ph type="ftr" sz="quarter" idx="11"/>
          </p:nvPr>
        </p:nvSpPr>
        <p:spPr/>
        <p:txBody>
          <a:bodyPr/>
          <a:lstStyle/>
          <a:p>
            <a:r>
              <a:rPr lang="en-US" smtClean="0"/>
              <a:t>Përgatiti: Brikena Tolli</a:t>
            </a:r>
            <a:endParaRPr lang="en-US"/>
          </a:p>
        </p:txBody>
      </p:sp>
      <p:pic>
        <p:nvPicPr>
          <p:cNvPr id="6" name="Picture 5" descr="logo amshc.jpg"/>
          <p:cNvPicPr>
            <a:picLocks noChangeAspect="1"/>
          </p:cNvPicPr>
          <p:nvPr/>
        </p:nvPicPr>
        <p:blipFill>
          <a:blip r:embed="rId2" cstate="print"/>
          <a:stretch>
            <a:fillRect/>
          </a:stretch>
        </p:blipFill>
        <p:spPr>
          <a:xfrm>
            <a:off x="7086600" y="-228600"/>
            <a:ext cx="1472046" cy="1143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lvl="0"/>
            <a:r>
              <a:rPr lang="it-IT" b="1" dirty="0" smtClean="0"/>
              <a:t>Sistemi bankar</a:t>
            </a:r>
            <a:r>
              <a:rPr lang="en-US" dirty="0" smtClean="0"/>
              <a:t/>
            </a:r>
            <a:br>
              <a:rPr lang="en-US" dirty="0" smtClean="0"/>
            </a:br>
            <a:endParaRPr lang="en-US" dirty="0"/>
          </a:p>
        </p:txBody>
      </p:sp>
      <p:sp>
        <p:nvSpPr>
          <p:cNvPr id="3" name="Content Placeholder 2"/>
          <p:cNvSpPr>
            <a:spLocks noGrp="1"/>
          </p:cNvSpPr>
          <p:nvPr>
            <p:ph idx="1"/>
          </p:nvPr>
        </p:nvSpPr>
        <p:spPr>
          <a:xfrm>
            <a:off x="457200" y="990600"/>
            <a:ext cx="8229600" cy="5334000"/>
          </a:xfrm>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pPr algn="just">
              <a:buNone/>
            </a:pPr>
            <a:r>
              <a:rPr lang="it-IT" dirty="0" smtClean="0"/>
              <a:t>Banka është institucion financiar ndërmjetësimi që shërben për realizimin e vendosjes së ekulibrave të nevojshëm midis subjekteve suficitare dhe atyre deficitare. Tërësia e llojeve të ndryshme të bankave, me lidhje të ndërsjellta me njëra tjetrën dhe me funksione të caktuara përbën sistemin bankarë të një vendi.</a:t>
            </a:r>
          </a:p>
          <a:p>
            <a:pPr algn="just">
              <a:buNone/>
            </a:pPr>
            <a:endParaRPr lang="en-US" dirty="0" smtClean="0"/>
          </a:p>
          <a:p>
            <a:pPr algn="just">
              <a:buNone/>
            </a:pPr>
            <a:r>
              <a:rPr lang="it-IT" dirty="0" smtClean="0"/>
              <a:t>Sistemi bankar mund të jetë i ndërtuar me një nivel ose me dy nivele.</a:t>
            </a:r>
          </a:p>
          <a:p>
            <a:pPr algn="just">
              <a:buNone/>
            </a:pPr>
            <a:r>
              <a:rPr lang="it-IT" dirty="0" smtClean="0"/>
              <a:t>Sistemi bankarë me një nivel, që quhet ndryshe sistem monobankar, është karakteristikë në ekonomitë e centralizuara.</a:t>
            </a:r>
          </a:p>
          <a:p>
            <a:pPr algn="just">
              <a:buNone/>
            </a:pPr>
            <a:r>
              <a:rPr lang="it-IT" dirty="0" smtClean="0"/>
              <a:t>Në sistemin me dy nivele ekzistojnë dy lloj bankash. Në nivelin e parë kemi bankën qëndrore si emetuese të parasë, si bankë e bankave dhe bankë e qeverisë. Në nivelin e dytë funksionojnë mbi baza tregtare një tërësi institucionesh financiare që kryejnë veprimtari bankare dhe që vendin kryesore e zënë bankat tregtare.</a:t>
            </a: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03CCB76B-1558-4B0C-B6F6-DB4A680F78DC}" type="slidenum">
              <a:rPr lang="en-US" smtClean="0"/>
              <a:pPr/>
              <a:t>25</a:t>
            </a:fld>
            <a:endParaRPr lang="en-US"/>
          </a:p>
        </p:txBody>
      </p:sp>
      <p:sp>
        <p:nvSpPr>
          <p:cNvPr id="5" name="Footer Placeholder 4"/>
          <p:cNvSpPr>
            <a:spLocks noGrp="1"/>
          </p:cNvSpPr>
          <p:nvPr>
            <p:ph type="ftr" sz="quarter" idx="11"/>
          </p:nvPr>
        </p:nvSpPr>
        <p:spPr/>
        <p:txBody>
          <a:bodyPr/>
          <a:lstStyle/>
          <a:p>
            <a:r>
              <a:rPr lang="en-US" smtClean="0"/>
              <a:t>Përgatiti: Brikena Tolli</a:t>
            </a:r>
            <a:endParaRPr lang="en-US"/>
          </a:p>
        </p:txBody>
      </p:sp>
      <p:pic>
        <p:nvPicPr>
          <p:cNvPr id="6" name="Picture 5" descr="logo amshc.jpg"/>
          <p:cNvPicPr>
            <a:picLocks noChangeAspect="1"/>
          </p:cNvPicPr>
          <p:nvPr/>
        </p:nvPicPr>
        <p:blipFill>
          <a:blip r:embed="rId2" cstate="print"/>
          <a:stretch>
            <a:fillRect/>
          </a:stretch>
        </p:blipFill>
        <p:spPr>
          <a:xfrm>
            <a:off x="7010400" y="-228600"/>
            <a:ext cx="1472046" cy="1143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pPr lvl="1" algn="l" rtl="0">
              <a:spcBef>
                <a:spcPct val="0"/>
              </a:spcBef>
            </a:pPr>
            <a:r>
              <a:rPr lang="it-IT" sz="3200" b="1" dirty="0" smtClean="0"/>
              <a:t>Banka Qendrore</a:t>
            </a:r>
            <a:r>
              <a:rPr lang="en-US" sz="2000" dirty="0" smtClean="0"/>
              <a:t/>
            </a:r>
            <a:br>
              <a:rPr lang="en-US" sz="2000" dirty="0" smtClean="0"/>
            </a:br>
            <a:endParaRPr lang="en-US" dirty="0"/>
          </a:p>
        </p:txBody>
      </p:sp>
      <p:sp>
        <p:nvSpPr>
          <p:cNvPr id="3" name="Content Placeholder 2"/>
          <p:cNvSpPr>
            <a:spLocks noGrp="1"/>
          </p:cNvSpPr>
          <p:nvPr>
            <p:ph idx="1"/>
          </p:nvPr>
        </p:nvSpPr>
        <p:spPr>
          <a:xfrm>
            <a:off x="457200" y="1219200"/>
            <a:ext cx="8229600" cy="5105400"/>
          </a:xfrm>
        </p:spPr>
        <p:style>
          <a:lnRef idx="1">
            <a:schemeClr val="accent3"/>
          </a:lnRef>
          <a:fillRef idx="2">
            <a:schemeClr val="accent3"/>
          </a:fillRef>
          <a:effectRef idx="1">
            <a:schemeClr val="accent3"/>
          </a:effectRef>
          <a:fontRef idx="minor">
            <a:schemeClr val="dk1"/>
          </a:fontRef>
        </p:style>
        <p:txBody>
          <a:bodyPr/>
          <a:lstStyle/>
          <a:p>
            <a:pPr algn="just">
              <a:buNone/>
            </a:pPr>
            <a:r>
              <a:rPr lang="it-IT" sz="2800" dirty="0" smtClean="0"/>
              <a:t>Funksioni kryesorë i BQ është të realizojë objektiva të politikës publike të shtetit duke luajtur me parametra të rëndësishëm monetarë sikurse është oferta monetare.</a:t>
            </a:r>
          </a:p>
          <a:p>
            <a:pPr algn="just">
              <a:buNone/>
            </a:pPr>
            <a:endParaRPr lang="it-IT" sz="2800" dirty="0" smtClean="0"/>
          </a:p>
          <a:p>
            <a:pPr algn="just">
              <a:buNone/>
            </a:pPr>
            <a:r>
              <a:rPr lang="it-IT" sz="2800" dirty="0" smtClean="0"/>
              <a:t>BQ është në qëndër të sistemit të pagesave të një vëndi. Ajo përcakton ofertën e parasë dhe drejton sistemet e pagesave dhe të kompesimeve ndërmjet bankave.</a:t>
            </a:r>
            <a:endParaRPr lang="en-US" sz="2400" dirty="0" smtClean="0"/>
          </a:p>
          <a:p>
            <a:endParaRPr lang="en-US" dirty="0"/>
          </a:p>
        </p:txBody>
      </p:sp>
      <p:sp>
        <p:nvSpPr>
          <p:cNvPr id="4" name="Slide Number Placeholder 3"/>
          <p:cNvSpPr>
            <a:spLocks noGrp="1"/>
          </p:cNvSpPr>
          <p:nvPr>
            <p:ph type="sldNum" sz="quarter" idx="12"/>
          </p:nvPr>
        </p:nvSpPr>
        <p:spPr/>
        <p:txBody>
          <a:bodyPr/>
          <a:lstStyle/>
          <a:p>
            <a:fld id="{03CCB76B-1558-4B0C-B6F6-DB4A680F78DC}" type="slidenum">
              <a:rPr lang="en-US" smtClean="0"/>
              <a:pPr/>
              <a:t>26</a:t>
            </a:fld>
            <a:endParaRPr lang="en-US"/>
          </a:p>
        </p:txBody>
      </p:sp>
      <p:sp>
        <p:nvSpPr>
          <p:cNvPr id="5" name="Footer Placeholder 4"/>
          <p:cNvSpPr>
            <a:spLocks noGrp="1"/>
          </p:cNvSpPr>
          <p:nvPr>
            <p:ph type="ftr" sz="quarter" idx="11"/>
          </p:nvPr>
        </p:nvSpPr>
        <p:spPr/>
        <p:txBody>
          <a:bodyPr/>
          <a:lstStyle/>
          <a:p>
            <a:r>
              <a:rPr lang="en-US" smtClean="0"/>
              <a:t>Përgatiti: Brikena Tolli</a:t>
            </a:r>
            <a:endParaRPr lang="en-US"/>
          </a:p>
        </p:txBody>
      </p:sp>
      <p:pic>
        <p:nvPicPr>
          <p:cNvPr id="6" name="Picture 5" descr="logo amshc.jpg"/>
          <p:cNvPicPr>
            <a:picLocks noChangeAspect="1"/>
          </p:cNvPicPr>
          <p:nvPr/>
        </p:nvPicPr>
        <p:blipFill>
          <a:blip r:embed="rId2" cstate="print"/>
          <a:stretch>
            <a:fillRect/>
          </a:stretch>
        </p:blipFill>
        <p:spPr>
          <a:xfrm>
            <a:off x="7021945" y="0"/>
            <a:ext cx="1472046" cy="1143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style>
          <a:lnRef idx="1">
            <a:schemeClr val="accent3"/>
          </a:lnRef>
          <a:fillRef idx="2">
            <a:schemeClr val="accent3"/>
          </a:fillRef>
          <a:effectRef idx="1">
            <a:schemeClr val="accent3"/>
          </a:effectRef>
          <a:fontRef idx="minor">
            <a:schemeClr val="dk1"/>
          </a:fontRef>
        </p:style>
        <p:txBody>
          <a:bodyPr>
            <a:normAutofit/>
          </a:bodyPr>
          <a:lstStyle/>
          <a:p>
            <a:pPr lvl="1">
              <a:buNone/>
            </a:pPr>
            <a:r>
              <a:rPr lang="it-IT" b="1" dirty="0" smtClean="0"/>
              <a:t>Bankat e nivelit të dytë</a:t>
            </a:r>
          </a:p>
          <a:p>
            <a:pPr lvl="1">
              <a:buNone/>
            </a:pPr>
            <a:endParaRPr lang="en-US" sz="2000" dirty="0" smtClean="0"/>
          </a:p>
          <a:p>
            <a:pPr algn="just">
              <a:buNone/>
            </a:pPr>
            <a:r>
              <a:rPr lang="it-IT" sz="2800" dirty="0" smtClean="0"/>
              <a:t>Veprimtaria bankare quhet veprimtaria tregtare e pranimit dhe e grumbullimit të depozitave nga publiku dhe nga subjektet ekonomike dhe e përdorimit të këtyre fondeve për të dhënë kredi, për të dhënë paradhënie, për të dhënë hua ose për t’i investuar. Aktiviteti bankar është tërësisht i rregulluar me ligj. </a:t>
            </a:r>
            <a:endParaRPr lang="en-US" sz="2400" dirty="0" smtClean="0"/>
          </a:p>
          <a:p>
            <a:pPr>
              <a:buNone/>
            </a:pPr>
            <a:endParaRPr lang="en-US" sz="2400" b="1" dirty="0" smtClean="0"/>
          </a:p>
          <a:p>
            <a:pPr>
              <a:buNone/>
            </a:pPr>
            <a:endParaRPr lang="en-US" dirty="0"/>
          </a:p>
        </p:txBody>
      </p:sp>
      <p:sp>
        <p:nvSpPr>
          <p:cNvPr id="4" name="Slide Number Placeholder 3"/>
          <p:cNvSpPr>
            <a:spLocks noGrp="1"/>
          </p:cNvSpPr>
          <p:nvPr>
            <p:ph type="sldNum" sz="quarter" idx="12"/>
          </p:nvPr>
        </p:nvSpPr>
        <p:spPr/>
        <p:txBody>
          <a:bodyPr/>
          <a:lstStyle/>
          <a:p>
            <a:fld id="{03CCB76B-1558-4B0C-B6F6-DB4A680F78DC}" type="slidenum">
              <a:rPr lang="en-US" smtClean="0"/>
              <a:pPr/>
              <a:t>27</a:t>
            </a:fld>
            <a:endParaRPr lang="en-US"/>
          </a:p>
        </p:txBody>
      </p:sp>
      <p:sp>
        <p:nvSpPr>
          <p:cNvPr id="5" name="Footer Placeholder 4"/>
          <p:cNvSpPr>
            <a:spLocks noGrp="1"/>
          </p:cNvSpPr>
          <p:nvPr>
            <p:ph type="ftr" sz="quarter" idx="11"/>
          </p:nvPr>
        </p:nvSpPr>
        <p:spPr/>
        <p:txBody>
          <a:bodyPr/>
          <a:lstStyle/>
          <a:p>
            <a:r>
              <a:rPr lang="en-US" smtClean="0"/>
              <a:t>Përgatiti: Brikena Tolli</a:t>
            </a:r>
            <a:endParaRPr lang="en-US"/>
          </a:p>
        </p:txBody>
      </p:sp>
      <p:pic>
        <p:nvPicPr>
          <p:cNvPr id="6" name="Picture 5" descr="logo amshc.jpg"/>
          <p:cNvPicPr>
            <a:picLocks noChangeAspect="1"/>
          </p:cNvPicPr>
          <p:nvPr/>
        </p:nvPicPr>
        <p:blipFill>
          <a:blip r:embed="rId2" cstate="print"/>
          <a:stretch>
            <a:fillRect/>
          </a:stretch>
        </p:blipFill>
        <p:spPr>
          <a:xfrm>
            <a:off x="7021945" y="0"/>
            <a:ext cx="1472046" cy="1143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b="1" dirty="0" smtClean="0"/>
              <a:t>Ndërmjetësit financiar jobankarë</a:t>
            </a:r>
            <a:r>
              <a:rPr lang="en-US" sz="4000" dirty="0" smtClean="0"/>
              <a:t/>
            </a:r>
            <a:br>
              <a:rPr lang="en-US" sz="4000" dirty="0" smtClean="0"/>
            </a:br>
            <a:endParaRPr lang="en-US"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algn="just">
              <a:buNone/>
            </a:pPr>
            <a:r>
              <a:rPr lang="it-IT" sz="2400" dirty="0" smtClean="0"/>
              <a:t>Banka është institucion financiar ndërmjetësimi për vendosjen e ekulibrave të nevojshëm midis flukseve suficitare dhe atyre deficitare. Po këtë funksion e kryejnë edhe ndërmjetësit e tjerë financiar jo bankarë si:</a:t>
            </a:r>
            <a:endParaRPr lang="en-US" sz="2000" dirty="0" smtClean="0"/>
          </a:p>
          <a:p>
            <a:pPr lvl="0" algn="just">
              <a:buFont typeface="Wingdings" pitchFamily="2" charset="2"/>
              <a:buChar char="Ø"/>
            </a:pPr>
            <a:r>
              <a:rPr lang="it-IT" sz="2400" dirty="0" smtClean="0"/>
              <a:t>Fondet e pensioneve</a:t>
            </a:r>
            <a:endParaRPr lang="en-US" sz="2000" dirty="0" smtClean="0"/>
          </a:p>
          <a:p>
            <a:pPr lvl="0" algn="just">
              <a:buFont typeface="Wingdings" pitchFamily="2" charset="2"/>
              <a:buChar char="Ø"/>
            </a:pPr>
            <a:r>
              <a:rPr lang="it-IT" sz="2400" dirty="0" smtClean="0"/>
              <a:t>Kompanitë e sigurimit</a:t>
            </a:r>
            <a:endParaRPr lang="en-US" sz="2000" dirty="0" smtClean="0"/>
          </a:p>
          <a:p>
            <a:pPr lvl="0" algn="just">
              <a:buFont typeface="Wingdings" pitchFamily="2" charset="2"/>
              <a:buChar char="Ø"/>
            </a:pPr>
            <a:r>
              <a:rPr lang="it-IT" sz="2400" dirty="0" smtClean="0"/>
              <a:t>Institucionet e kreditit</a:t>
            </a:r>
            <a:endParaRPr lang="en-US" sz="2000" dirty="0" smtClean="0"/>
          </a:p>
          <a:p>
            <a:pPr lvl="0" algn="just">
              <a:buFont typeface="Wingdings" pitchFamily="2" charset="2"/>
              <a:buChar char="Ø"/>
            </a:pPr>
            <a:r>
              <a:rPr lang="it-IT" sz="2400" dirty="0" smtClean="0"/>
              <a:t>Shoqëritë e kursimit dhe të huasë</a:t>
            </a:r>
            <a:endParaRPr lang="en-US" sz="2000" dirty="0" smtClean="0"/>
          </a:p>
          <a:p>
            <a:pPr lvl="0" algn="just">
              <a:buFont typeface="Wingdings" pitchFamily="2" charset="2"/>
              <a:buChar char="Ø"/>
            </a:pPr>
            <a:r>
              <a:rPr lang="it-IT" sz="2400" dirty="0" smtClean="0"/>
              <a:t>Kompanitë e shërbimeve financiare.</a:t>
            </a:r>
            <a:endParaRPr lang="en-US" sz="2000" dirty="0" smtClean="0"/>
          </a:p>
          <a:p>
            <a:endParaRPr lang="en-US" dirty="0"/>
          </a:p>
        </p:txBody>
      </p:sp>
      <p:sp>
        <p:nvSpPr>
          <p:cNvPr id="4" name="Slide Number Placeholder 3"/>
          <p:cNvSpPr>
            <a:spLocks noGrp="1"/>
          </p:cNvSpPr>
          <p:nvPr>
            <p:ph type="sldNum" sz="quarter" idx="12"/>
          </p:nvPr>
        </p:nvSpPr>
        <p:spPr/>
        <p:txBody>
          <a:bodyPr/>
          <a:lstStyle/>
          <a:p>
            <a:fld id="{03CCB76B-1558-4B0C-B6F6-DB4A680F78DC}" type="slidenum">
              <a:rPr lang="en-US" smtClean="0"/>
              <a:pPr/>
              <a:t>28</a:t>
            </a:fld>
            <a:endParaRPr lang="en-US"/>
          </a:p>
        </p:txBody>
      </p:sp>
      <p:sp>
        <p:nvSpPr>
          <p:cNvPr id="5" name="Footer Placeholder 4"/>
          <p:cNvSpPr>
            <a:spLocks noGrp="1"/>
          </p:cNvSpPr>
          <p:nvPr>
            <p:ph type="ftr" sz="quarter" idx="11"/>
          </p:nvPr>
        </p:nvSpPr>
        <p:spPr/>
        <p:txBody>
          <a:bodyPr/>
          <a:lstStyle/>
          <a:p>
            <a:r>
              <a:rPr lang="en-US" smtClean="0"/>
              <a:t>Përgatiti: Brikena Tolli</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it-IT" b="1" dirty="0" smtClean="0"/>
              <a:t>Financa Publike</a:t>
            </a:r>
            <a:r>
              <a:rPr lang="en-US" dirty="0" smtClean="0"/>
              <a:t/>
            </a:r>
            <a:br>
              <a:rPr lang="en-US" dirty="0" smtClean="0"/>
            </a:br>
            <a:endParaRPr lang="en-US" dirty="0"/>
          </a:p>
        </p:txBody>
      </p:sp>
      <p:sp>
        <p:nvSpPr>
          <p:cNvPr id="3" name="Content Placeholder 2"/>
          <p:cNvSpPr>
            <a:spLocks noGrp="1"/>
          </p:cNvSpPr>
          <p:nvPr>
            <p:ph idx="1"/>
          </p:nvPr>
        </p:nvSpPr>
        <p:spPr>
          <a:xfrm>
            <a:off x="457200" y="1295400"/>
            <a:ext cx="8229600" cy="5029200"/>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algn="just">
              <a:buNone/>
            </a:pPr>
            <a:r>
              <a:rPr lang="en-US" dirty="0" smtClean="0"/>
              <a:t>Financa publike është ajo degë e shkencës ekonomike që studion </a:t>
            </a:r>
            <a:r>
              <a:rPr lang="en-US" i="1" dirty="0" smtClean="0"/>
              <a:t>“cili është roli i drejtë i qeverisë në ekonominë e një vendi”. </a:t>
            </a:r>
            <a:r>
              <a:rPr lang="en-GB" dirty="0" smtClean="0"/>
              <a:t>Objekti i financave publike është </a:t>
            </a:r>
            <a:r>
              <a:rPr lang="en-GB" b="1" dirty="0" smtClean="0"/>
              <a:t>veprimtaria e shtetit</a:t>
            </a:r>
            <a:r>
              <a:rPr lang="en-GB" dirty="0" smtClean="0"/>
              <a:t> në marredhënie me shtetasit dhe subjektet ekonomike (private dhe publike)</a:t>
            </a:r>
            <a:r>
              <a:rPr lang="en-US" dirty="0" smtClean="0"/>
              <a:t>. Fenomeni financiar është pjesë e pandar e fenomenit ekonomik në përgjithesi.</a:t>
            </a:r>
          </a:p>
          <a:p>
            <a:pPr algn="just">
              <a:buNone/>
            </a:pPr>
            <a:r>
              <a:rPr lang="en-US" dirty="0" smtClean="0"/>
              <a:t>Instrumenti kryesor me të cilin qeveria kryen veprimtarinë e saj financiare është buxheti i shtetit.</a:t>
            </a:r>
          </a:p>
          <a:p>
            <a:pPr algn="just">
              <a:buNone/>
            </a:pPr>
            <a:r>
              <a:rPr lang="en-US" dirty="0" smtClean="0"/>
              <a:t>Buxheti i shtetit është një dokument që përmbledh tre aspekte kyçe të ndërhyrjes së shtetit në ekonomi:</a:t>
            </a:r>
          </a:p>
          <a:p>
            <a:pPr lvl="0" algn="just">
              <a:buFont typeface="Wingdings" pitchFamily="2" charset="2"/>
              <a:buChar char="Ø"/>
            </a:pPr>
            <a:r>
              <a:rPr lang="en-US" dirty="0" smtClean="0"/>
              <a:t>Të ardhurat </a:t>
            </a:r>
          </a:p>
          <a:p>
            <a:pPr lvl="0">
              <a:buFont typeface="Wingdings" pitchFamily="2" charset="2"/>
              <a:buChar char="Ø"/>
            </a:pPr>
            <a:r>
              <a:rPr lang="en-US" dirty="0" smtClean="0"/>
              <a:t>Shpenzimet </a:t>
            </a:r>
          </a:p>
          <a:p>
            <a:pPr lvl="0">
              <a:buFont typeface="Wingdings" pitchFamily="2" charset="2"/>
              <a:buChar char="Ø"/>
            </a:pPr>
            <a:r>
              <a:rPr lang="en-US" dirty="0" smtClean="0"/>
              <a:t>Deficiti </a:t>
            </a:r>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03CCB76B-1558-4B0C-B6F6-DB4A680F78DC}" type="slidenum">
              <a:rPr lang="en-US" smtClean="0"/>
              <a:pPr/>
              <a:t>29</a:t>
            </a:fld>
            <a:endParaRPr lang="en-US"/>
          </a:p>
        </p:txBody>
      </p:sp>
      <p:sp>
        <p:nvSpPr>
          <p:cNvPr id="5" name="Footer Placeholder 4"/>
          <p:cNvSpPr>
            <a:spLocks noGrp="1"/>
          </p:cNvSpPr>
          <p:nvPr>
            <p:ph type="ftr" sz="quarter" idx="11"/>
          </p:nvPr>
        </p:nvSpPr>
        <p:spPr/>
        <p:txBody>
          <a:bodyPr/>
          <a:lstStyle/>
          <a:p>
            <a:r>
              <a:rPr lang="en-US" smtClean="0"/>
              <a:t>Përgatiti: Brikena Tolli</a:t>
            </a:r>
            <a:endParaRPr lang="en-US"/>
          </a:p>
        </p:txBody>
      </p:sp>
      <p:pic>
        <p:nvPicPr>
          <p:cNvPr id="6" name="Picture 5" descr="logo amshc.jpg"/>
          <p:cNvPicPr>
            <a:picLocks noChangeAspect="1"/>
          </p:cNvPicPr>
          <p:nvPr/>
        </p:nvPicPr>
        <p:blipFill>
          <a:blip r:embed="rId2" cstate="print"/>
          <a:stretch>
            <a:fillRect/>
          </a:stretch>
        </p:blipFill>
        <p:spPr>
          <a:xfrm>
            <a:off x="7021945" y="0"/>
            <a:ext cx="1472046" cy="1143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bwMode="black">
          <a:xfrm>
            <a:off x="457200" y="990600"/>
            <a:ext cx="8229600" cy="5135563"/>
          </a:xfrm>
        </p:spPr>
        <p:style>
          <a:lnRef idx="1">
            <a:schemeClr val="accent3"/>
          </a:lnRef>
          <a:fillRef idx="2">
            <a:schemeClr val="accent3"/>
          </a:fillRef>
          <a:effectRef idx="1">
            <a:schemeClr val="accent3"/>
          </a:effectRef>
          <a:fontRef idx="minor">
            <a:schemeClr val="dk1"/>
          </a:fontRef>
        </p:style>
        <p:txBody>
          <a:bodyPr>
            <a:normAutofit/>
          </a:bodyPr>
          <a:lstStyle/>
          <a:p>
            <a:pPr algn="just">
              <a:buNone/>
            </a:pPr>
            <a:r>
              <a:rPr lang="it-IT" dirty="0"/>
              <a:t>Financa është  një  fushë  shumë  e </a:t>
            </a:r>
            <a:r>
              <a:rPr lang="it-IT" dirty="0" smtClean="0"/>
              <a:t>gjerë.</a:t>
            </a:r>
          </a:p>
          <a:p>
            <a:pPr algn="just">
              <a:buNone/>
            </a:pPr>
            <a:r>
              <a:rPr lang="it-IT" dirty="0"/>
              <a:t>Ajo lidhet me gjithçka që  ka të  bëjë  me </a:t>
            </a:r>
            <a:r>
              <a:rPr lang="it-IT" dirty="0" smtClean="0"/>
              <a:t>paranë dhe </a:t>
            </a:r>
            <a:r>
              <a:rPr lang="it-IT" dirty="0"/>
              <a:t>transaksionet </a:t>
            </a:r>
            <a:r>
              <a:rPr lang="it-IT" dirty="0" smtClean="0"/>
              <a:t>monetare.</a:t>
            </a:r>
          </a:p>
          <a:p>
            <a:pPr algn="just">
              <a:buNone/>
            </a:pPr>
            <a:endParaRPr lang="it-IT" dirty="0" smtClean="0"/>
          </a:p>
          <a:p>
            <a:pPr algn="just">
              <a:buNone/>
            </a:pPr>
            <a:r>
              <a:rPr lang="it-IT" dirty="0"/>
              <a:t>Përpara apo pas çdo përfytyrimi për një mall, transaksion, shërbim apo njësi ekonomik ka një  fluks parash që </a:t>
            </a:r>
            <a:r>
              <a:rPr lang="it-IT" dirty="0" smtClean="0"/>
              <a:t>lëviz.</a:t>
            </a:r>
          </a:p>
          <a:p>
            <a:pPr algn="just">
              <a:buNone/>
            </a:pPr>
            <a:endParaRPr lang="it-IT" dirty="0" smtClean="0"/>
          </a:p>
          <a:p>
            <a:pPr algn="just">
              <a:buNone/>
            </a:pPr>
            <a:r>
              <a:rPr lang="it-IT" dirty="0" smtClean="0"/>
              <a:t>Financa </a:t>
            </a:r>
            <a:r>
              <a:rPr lang="it-IT" dirty="0"/>
              <a:t>është  shkenca e menaxhimit të flukseve të parasë, drejtimit edhe administrimit të  </a:t>
            </a:r>
            <a:r>
              <a:rPr lang="it-IT" dirty="0" smtClean="0"/>
              <a:t>tyre.</a:t>
            </a:r>
            <a:endParaRPr lang="en-US" dirty="0"/>
          </a:p>
        </p:txBody>
      </p:sp>
      <p:sp>
        <p:nvSpPr>
          <p:cNvPr id="4" name="Slide Number Placeholder 3"/>
          <p:cNvSpPr>
            <a:spLocks noGrp="1"/>
          </p:cNvSpPr>
          <p:nvPr>
            <p:ph type="sldNum" sz="quarter" idx="12"/>
          </p:nvPr>
        </p:nvSpPr>
        <p:spPr/>
        <p:txBody>
          <a:bodyPr/>
          <a:lstStyle/>
          <a:p>
            <a:fld id="{03CCB76B-1558-4B0C-B6F6-DB4A680F78DC}"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Përgatiti: Brikena Tolli</a:t>
            </a:r>
            <a:endParaRPr lang="en-US"/>
          </a:p>
        </p:txBody>
      </p:sp>
      <p:pic>
        <p:nvPicPr>
          <p:cNvPr id="6" name="Picture 5" descr="logo amshc.jpg"/>
          <p:cNvPicPr>
            <a:picLocks noChangeAspect="1"/>
          </p:cNvPicPr>
          <p:nvPr/>
        </p:nvPicPr>
        <p:blipFill>
          <a:blip r:embed="rId3" cstate="print"/>
          <a:stretch>
            <a:fillRect/>
          </a:stretch>
        </p:blipFill>
        <p:spPr>
          <a:xfrm>
            <a:off x="7021945" y="0"/>
            <a:ext cx="1472046" cy="1143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smtClean="0"/>
              <a:t> </a:t>
            </a:r>
            <a:br>
              <a:rPr lang="en-US" dirty="0" smtClean="0"/>
            </a:br>
            <a:r>
              <a:rPr lang="it-IT" b="1" dirty="0" smtClean="0"/>
              <a:t>Parimet e përgjithshme të taksimit</a:t>
            </a:r>
            <a:r>
              <a:rPr lang="en-US" dirty="0" smtClean="0"/>
              <a:t/>
            </a:r>
            <a:br>
              <a:rPr lang="en-US" dirty="0" smtClean="0"/>
            </a:br>
            <a:endParaRPr lang="en-US"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algn="just">
              <a:buNone/>
            </a:pPr>
            <a:r>
              <a:rPr lang="it-IT" dirty="0" smtClean="0"/>
              <a:t>Sot ekonomistët kanë ide të ndryshme mbi atë që mund të quhet një sistem i mire taksash. Por shumica e tyre besojne -</a:t>
            </a:r>
            <a:r>
              <a:rPr lang="it-IT" i="1" dirty="0" smtClean="0"/>
              <a:t>duke marre për bazë katër parimet e ekonomistit të madhë skocez Adam Smith (</a:t>
            </a:r>
            <a:r>
              <a:rPr lang="en-GB" i="1" dirty="0" smtClean="0"/>
              <a:t>Barazia, Siguria, Konvenienca dhe Eficenca</a:t>
            </a:r>
            <a:r>
              <a:rPr lang="it-IT" i="1" dirty="0" smtClean="0"/>
              <a:t>)- se</a:t>
            </a:r>
            <a:r>
              <a:rPr lang="it-IT" dirty="0" smtClean="0"/>
              <a:t> cdo sistem taksash duhet të jetë: </a:t>
            </a:r>
            <a:r>
              <a:rPr lang="it-IT" b="1" i="1" dirty="0" smtClean="0"/>
              <a:t>i drejtë dhe eficent</a:t>
            </a:r>
            <a:r>
              <a:rPr lang="it-IT" b="1" dirty="0" smtClean="0"/>
              <a:t>.</a:t>
            </a:r>
            <a:endParaRPr lang="en-US" dirty="0" smtClean="0"/>
          </a:p>
          <a:p>
            <a:endParaRPr lang="en-US" dirty="0"/>
          </a:p>
        </p:txBody>
      </p:sp>
      <p:sp>
        <p:nvSpPr>
          <p:cNvPr id="4" name="Slide Number Placeholder 3"/>
          <p:cNvSpPr>
            <a:spLocks noGrp="1"/>
          </p:cNvSpPr>
          <p:nvPr>
            <p:ph type="sldNum" sz="quarter" idx="12"/>
          </p:nvPr>
        </p:nvSpPr>
        <p:spPr/>
        <p:txBody>
          <a:bodyPr/>
          <a:lstStyle/>
          <a:p>
            <a:fld id="{03CCB76B-1558-4B0C-B6F6-DB4A680F78DC}" type="slidenum">
              <a:rPr lang="en-US" smtClean="0"/>
              <a:pPr/>
              <a:t>30</a:t>
            </a:fld>
            <a:endParaRPr lang="en-US"/>
          </a:p>
        </p:txBody>
      </p:sp>
      <p:sp>
        <p:nvSpPr>
          <p:cNvPr id="5" name="Footer Placeholder 4"/>
          <p:cNvSpPr>
            <a:spLocks noGrp="1"/>
          </p:cNvSpPr>
          <p:nvPr>
            <p:ph type="ftr" sz="quarter" idx="11"/>
          </p:nvPr>
        </p:nvSpPr>
        <p:spPr/>
        <p:txBody>
          <a:bodyPr/>
          <a:lstStyle/>
          <a:p>
            <a:r>
              <a:rPr lang="en-US" smtClean="0"/>
              <a:t>Përgatiti: Brikena Tolli</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it-IT" b="1" dirty="0" smtClean="0"/>
              <a:t>Drejtësia</a:t>
            </a:r>
            <a:r>
              <a:rPr lang="en-US" dirty="0" smtClean="0"/>
              <a:t/>
            </a:r>
            <a:br>
              <a:rPr lang="en-US" dirty="0" smtClean="0"/>
            </a:br>
            <a:endParaRPr lang="en-US" dirty="0"/>
          </a:p>
        </p:txBody>
      </p:sp>
      <p:sp>
        <p:nvSpPr>
          <p:cNvPr id="3" name="Content Placeholder 2"/>
          <p:cNvSpPr>
            <a:spLocks noGrp="1"/>
          </p:cNvSpPr>
          <p:nvPr>
            <p:ph idx="1"/>
          </p:nvPr>
        </p:nvSpPr>
        <p:spPr>
          <a:xfrm>
            <a:off x="457200" y="1371600"/>
            <a:ext cx="8229600" cy="4953000"/>
          </a:xfrm>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pPr algn="just">
              <a:buNone/>
            </a:pPr>
            <a:r>
              <a:rPr lang="it-IT" dirty="0" smtClean="0"/>
              <a:t>Drejtësia e taksave gjykohet nga dy parime kryesore:</a:t>
            </a:r>
            <a:endParaRPr lang="en-US" dirty="0" smtClean="0"/>
          </a:p>
          <a:p>
            <a:pPr lvl="0" algn="just"/>
            <a:r>
              <a:rPr lang="it-IT" dirty="0" smtClean="0"/>
              <a:t>Aftësia për të paguar;</a:t>
            </a:r>
            <a:endParaRPr lang="en-US" dirty="0" smtClean="0"/>
          </a:p>
          <a:p>
            <a:pPr lvl="0" algn="just"/>
            <a:r>
              <a:rPr lang="it-IT" dirty="0" smtClean="0"/>
              <a:t>Parimi i përfitimeve</a:t>
            </a:r>
          </a:p>
          <a:p>
            <a:pPr lvl="0" algn="just"/>
            <a:endParaRPr lang="en-US" dirty="0" smtClean="0"/>
          </a:p>
          <a:p>
            <a:pPr algn="just">
              <a:buNone/>
            </a:pPr>
            <a:r>
              <a:rPr lang="it-IT" dirty="0" smtClean="0"/>
              <a:t>Parimi i “Aftësise për të paguar” thotë se taksat që paguajnë individët duhet të bazohet në aftësinë e tyre për të paguar, që zakonisht matet përmes të ardhurave ose pasurisë së tyre. I referohet parimit të parë të Smithit që ka të bëjë me drejtesinë. Rrjedhimisht, parimi ka dy implikime kryesore:</a:t>
            </a:r>
          </a:p>
          <a:p>
            <a:pPr algn="just">
              <a:buNone/>
            </a:pPr>
            <a:endParaRPr lang="en-US" dirty="0" smtClean="0"/>
          </a:p>
          <a:p>
            <a:pPr lvl="0" algn="just"/>
            <a:r>
              <a:rPr lang="it-IT" b="1" dirty="0" smtClean="0"/>
              <a:t>Barazinë horizontale</a:t>
            </a:r>
            <a:r>
              <a:rPr lang="it-IT" dirty="0" smtClean="0"/>
              <a:t>: sipas së cilës dy individë në të njëjtat rrethana duhet të paguajnë të njëjtën shumë taksash, pavaresisht nga zgjedhjet e tyre në jetë.</a:t>
            </a:r>
            <a:endParaRPr lang="en-US" dirty="0" smtClean="0"/>
          </a:p>
          <a:p>
            <a:pPr lvl="0" algn="just"/>
            <a:r>
              <a:rPr lang="it-IT" b="1" dirty="0" smtClean="0"/>
              <a:t>Barazinë vertikale</a:t>
            </a:r>
            <a:r>
              <a:rPr lang="it-IT" dirty="0" smtClean="0"/>
              <a:t>: sipas së cilës sistemi i taksave duhet të shperndajë barrën tatimore në mënyrë të drejtë ndërmjet individëve (ose familjeve) me të ardhura (pasuri) të ndryshme. Kjo do të thotë se një familje me më shumë të ardhura duhet të paguajë më shumë taksa se një familje me më pak të ardhura (në raport me të ardhurat totale). </a:t>
            </a:r>
            <a:endParaRPr lang="en-US" dirty="0" smtClean="0"/>
          </a:p>
          <a:p>
            <a:pPr algn="just"/>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03CCB76B-1558-4B0C-B6F6-DB4A680F78DC}" type="slidenum">
              <a:rPr lang="en-US" smtClean="0"/>
              <a:pPr/>
              <a:t>31</a:t>
            </a:fld>
            <a:endParaRPr lang="en-US"/>
          </a:p>
        </p:txBody>
      </p:sp>
      <p:sp>
        <p:nvSpPr>
          <p:cNvPr id="5" name="Footer Placeholder 4"/>
          <p:cNvSpPr>
            <a:spLocks noGrp="1"/>
          </p:cNvSpPr>
          <p:nvPr>
            <p:ph type="ftr" sz="quarter" idx="11"/>
          </p:nvPr>
        </p:nvSpPr>
        <p:spPr/>
        <p:txBody>
          <a:bodyPr/>
          <a:lstStyle/>
          <a:p>
            <a:r>
              <a:rPr lang="en-US" smtClean="0"/>
              <a:t>Përgatiti: Brikena Tolli</a:t>
            </a:r>
            <a:endParaRPr lang="en-US"/>
          </a:p>
        </p:txBody>
      </p:sp>
      <p:pic>
        <p:nvPicPr>
          <p:cNvPr id="6" name="Picture 5" descr="logo amshc.jpg"/>
          <p:cNvPicPr>
            <a:picLocks noChangeAspect="1"/>
          </p:cNvPicPr>
          <p:nvPr/>
        </p:nvPicPr>
        <p:blipFill>
          <a:blip r:embed="rId2" cstate="print"/>
          <a:stretch>
            <a:fillRect/>
          </a:stretch>
        </p:blipFill>
        <p:spPr>
          <a:xfrm>
            <a:off x="7021945" y="0"/>
            <a:ext cx="1472046" cy="1143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91200"/>
          </a:xfr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a:buNone/>
            </a:pPr>
            <a:endParaRPr lang="en-US" dirty="0" smtClean="0"/>
          </a:p>
          <a:p>
            <a:pPr algn="just">
              <a:buNone/>
            </a:pPr>
            <a:r>
              <a:rPr lang="en-GB" dirty="0" smtClean="0"/>
              <a:t>Ka disa mënyra për të realizuar barazinë vertikale. </a:t>
            </a:r>
          </a:p>
          <a:p>
            <a:pPr algn="just">
              <a:buNone/>
            </a:pPr>
            <a:endParaRPr lang="en-US" dirty="0" smtClean="0"/>
          </a:p>
          <a:p>
            <a:pPr lvl="0" algn="just"/>
            <a:r>
              <a:rPr lang="en-GB" dirty="0" smtClean="0"/>
              <a:t>Taksat mund të jenë </a:t>
            </a:r>
            <a:r>
              <a:rPr lang="en-GB" b="1" dirty="0" smtClean="0"/>
              <a:t>proporcionale</a:t>
            </a:r>
            <a:r>
              <a:rPr lang="en-GB" dirty="0" smtClean="0"/>
              <a:t>, që do të thotë se e njëjta përqindje i aplikohet të ardhurave të secilit. Keshtu që në vlerë absolute ai që merr më shumë paguan më shumë taksa. </a:t>
            </a:r>
          </a:p>
          <a:p>
            <a:pPr lvl="0" algn="just"/>
            <a:endParaRPr lang="en-US" dirty="0" smtClean="0"/>
          </a:p>
          <a:p>
            <a:pPr lvl="0" algn="just"/>
            <a:r>
              <a:rPr lang="en-GB" dirty="0" smtClean="0"/>
              <a:t>Taksat mund të jenë </a:t>
            </a:r>
            <a:r>
              <a:rPr lang="en-GB" b="1" dirty="0" smtClean="0"/>
              <a:t>progresive</a:t>
            </a:r>
            <a:r>
              <a:rPr lang="en-GB" dirty="0" smtClean="0"/>
              <a:t>, që do të thotë se perqindja që aplikohet mbi të ardhurat rritet me rritjen e tyre. Keshtu që ata me të ardhura më të mëdha jo vetëm paguajnë më shumë taksa në vlerë absolute, por dhe një përqindje më të madhe të të ardhurave të tyre shkojnë për taksa..</a:t>
            </a:r>
          </a:p>
          <a:p>
            <a:pPr lvl="0" algn="just"/>
            <a:endParaRPr lang="en-US" dirty="0" smtClean="0"/>
          </a:p>
          <a:p>
            <a:pPr lvl="0" algn="just"/>
            <a:r>
              <a:rPr lang="en-GB" dirty="0" smtClean="0"/>
              <a:t>Taksat mund të jenë </a:t>
            </a:r>
            <a:r>
              <a:rPr lang="en-GB" b="1" dirty="0" smtClean="0"/>
              <a:t>regresive,</a:t>
            </a:r>
            <a:r>
              <a:rPr lang="en-GB" dirty="0" smtClean="0"/>
              <a:t> që do të thotë se  përqindja e takses ulët me rritjen e të ardhurave. </a:t>
            </a: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03CCB76B-1558-4B0C-B6F6-DB4A680F78DC}" type="slidenum">
              <a:rPr lang="en-US" smtClean="0"/>
              <a:pPr/>
              <a:t>32</a:t>
            </a:fld>
            <a:endParaRPr lang="en-US"/>
          </a:p>
        </p:txBody>
      </p:sp>
      <p:sp>
        <p:nvSpPr>
          <p:cNvPr id="5" name="Footer Placeholder 4"/>
          <p:cNvSpPr>
            <a:spLocks noGrp="1"/>
          </p:cNvSpPr>
          <p:nvPr>
            <p:ph type="ftr" sz="quarter" idx="11"/>
          </p:nvPr>
        </p:nvSpPr>
        <p:spPr/>
        <p:txBody>
          <a:bodyPr/>
          <a:lstStyle/>
          <a:p>
            <a:r>
              <a:rPr lang="en-US" smtClean="0"/>
              <a:t>Përgatiti: Brikena Tolli</a:t>
            </a:r>
            <a:endParaRPr lang="en-US"/>
          </a:p>
        </p:txBody>
      </p:sp>
      <p:pic>
        <p:nvPicPr>
          <p:cNvPr id="6" name="Picture 5" descr="logo amshc.jpg"/>
          <p:cNvPicPr>
            <a:picLocks noChangeAspect="1"/>
          </p:cNvPicPr>
          <p:nvPr/>
        </p:nvPicPr>
        <p:blipFill>
          <a:blip r:embed="rId2" cstate="print"/>
          <a:stretch>
            <a:fillRect/>
          </a:stretch>
        </p:blipFill>
        <p:spPr>
          <a:xfrm>
            <a:off x="7021945" y="0"/>
            <a:ext cx="1472046" cy="11430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pPr lvl="1" algn="l" rtl="0">
              <a:spcBef>
                <a:spcPct val="0"/>
              </a:spcBef>
            </a:pPr>
            <a:r>
              <a:rPr lang="en-US" sz="3600" b="1" dirty="0"/>
              <a:t>Burimet e të ardhurave publike</a:t>
            </a:r>
            <a:r>
              <a:rPr lang="en-US" sz="1600" dirty="0"/>
              <a:t/>
            </a:r>
            <a:br>
              <a:rPr lang="en-US" sz="1600" dirty="0"/>
            </a:br>
            <a:endParaRPr lang="en-US" dirty="0"/>
          </a:p>
        </p:txBody>
      </p:sp>
      <p:sp>
        <p:nvSpPr>
          <p:cNvPr id="3" name="Content Placeholder 2"/>
          <p:cNvSpPr>
            <a:spLocks noGrp="1"/>
          </p:cNvSpPr>
          <p:nvPr>
            <p:ph idx="1"/>
          </p:nvPr>
        </p:nvSpPr>
        <p:spPr>
          <a:xfrm>
            <a:off x="457200" y="990600"/>
            <a:ext cx="8229600" cy="5334000"/>
          </a:xfrm>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pPr>
              <a:buNone/>
            </a:pPr>
            <a:r>
              <a:rPr lang="en-US" dirty="0" smtClean="0"/>
              <a:t>Burimet e të ardhurave publike mund të grupohen në tre grupe të mëdha:</a:t>
            </a:r>
          </a:p>
          <a:p>
            <a:pPr>
              <a:buNone/>
            </a:pPr>
            <a:endParaRPr lang="en-US" dirty="0" smtClean="0"/>
          </a:p>
          <a:p>
            <a:pPr algn="just">
              <a:buNone/>
            </a:pPr>
            <a:r>
              <a:rPr lang="en-US" b="1" dirty="0" smtClean="0"/>
              <a:t>Tatimet.</a:t>
            </a:r>
            <a:endParaRPr lang="en-US" dirty="0" smtClean="0"/>
          </a:p>
          <a:p>
            <a:pPr algn="just">
              <a:buFont typeface="Arial" pitchFamily="34" charset="0"/>
              <a:buChar char="•"/>
            </a:pPr>
            <a:r>
              <a:rPr lang="en-US" dirty="0" smtClean="0"/>
              <a:t>Të ardhurat nga tatimet shërbejnë për të financuar mallrat/shërbimet publike.</a:t>
            </a:r>
          </a:p>
          <a:p>
            <a:pPr algn="just">
              <a:buFont typeface="Arial" pitchFamily="34" charset="0"/>
              <a:buChar char="•"/>
            </a:pPr>
            <a:r>
              <a:rPr lang="en-US" dirty="0" smtClean="0"/>
              <a:t>Nuk kanë një destinacion të caktuar</a:t>
            </a:r>
          </a:p>
          <a:p>
            <a:pPr algn="just">
              <a:buFont typeface="Arial" pitchFamily="34" charset="0"/>
              <a:buChar char="•"/>
            </a:pPr>
            <a:r>
              <a:rPr lang="en-US" dirty="0" smtClean="0"/>
              <a:t>shkojnë të gjitha në formimin e buxhetit total të shtetit. </a:t>
            </a:r>
          </a:p>
          <a:p>
            <a:pPr algn="just">
              <a:buFont typeface="Wingdings" pitchFamily="2" charset="2"/>
              <a:buChar char="Ø"/>
            </a:pPr>
            <a:endParaRPr lang="en-US" dirty="0" smtClean="0"/>
          </a:p>
          <a:p>
            <a:pPr algn="just">
              <a:buNone/>
            </a:pPr>
            <a:r>
              <a:rPr lang="en-US" b="1" dirty="0" smtClean="0"/>
              <a:t>Taksat.</a:t>
            </a:r>
            <a:endParaRPr lang="en-US" dirty="0" smtClean="0"/>
          </a:p>
          <a:p>
            <a:pPr algn="just">
              <a:buFont typeface="Arial" pitchFamily="34" charset="0"/>
              <a:buChar char="•"/>
            </a:pPr>
            <a:r>
              <a:rPr lang="en-US" dirty="0" smtClean="0"/>
              <a:t>Janë pagesa të detyrueshme me destinacion të caktuar. </a:t>
            </a:r>
          </a:p>
          <a:p>
            <a:pPr algn="just">
              <a:buFont typeface="Arial" pitchFamily="34" charset="0"/>
              <a:buChar char="•"/>
            </a:pPr>
            <a:r>
              <a:rPr lang="en-US" dirty="0" smtClean="0"/>
              <a:t>Shërbejnë për përballimin e kostos të një shërbimi të caktuar</a:t>
            </a:r>
          </a:p>
          <a:p>
            <a:pPr algn="just">
              <a:buNone/>
            </a:pPr>
            <a:r>
              <a:rPr lang="en-US" dirty="0" smtClean="0"/>
              <a:t>Të ngjashme me taksat për nga koncepti i vendosjes janë tarifat.</a:t>
            </a:r>
          </a:p>
          <a:p>
            <a:pPr algn="just">
              <a:buNone/>
            </a:pPr>
            <a:r>
              <a:rPr lang="en-US" b="1" dirty="0" smtClean="0"/>
              <a:t>Tarifa.</a:t>
            </a:r>
            <a:r>
              <a:rPr lang="en-US" dirty="0" smtClean="0"/>
              <a:t> </a:t>
            </a:r>
          </a:p>
          <a:p>
            <a:pPr algn="just">
              <a:buFont typeface="Arial" pitchFamily="34" charset="0"/>
              <a:buChar char="•"/>
            </a:pPr>
            <a:r>
              <a:rPr lang="en-US" dirty="0" smtClean="0"/>
              <a:t>Shërben për mbulimin e kostos (pjesërisht apo plotësisht) të një shërbimi të ofruar, por nuk vendoset domosdoshmërisht me ligj por me akte nën-ligjore (VKM, udhëzime të ministrive etj.) ose nga këshillat bashkiake dhe komunale). </a:t>
            </a:r>
          </a:p>
          <a:p>
            <a:pPr algn="just">
              <a:buFont typeface="Wingdings" pitchFamily="2" charset="2"/>
              <a:buChar char="Ø"/>
            </a:pPr>
            <a:endParaRPr lang="en-US" dirty="0" smtClean="0"/>
          </a:p>
          <a:p>
            <a:pPr algn="just">
              <a:buNone/>
            </a:pPr>
            <a:r>
              <a:rPr lang="en-US" b="1" dirty="0" smtClean="0"/>
              <a:t>Kontributet shoqërore</a:t>
            </a:r>
            <a:r>
              <a:rPr lang="en-US" dirty="0" smtClean="0"/>
              <a:t>.</a:t>
            </a:r>
          </a:p>
          <a:p>
            <a:pPr algn="just">
              <a:buFont typeface="Arial" pitchFamily="34" charset="0"/>
              <a:buChar char="•"/>
            </a:pPr>
            <a:r>
              <a:rPr lang="en-US" dirty="0" smtClean="0"/>
              <a:t>Kontributet e sigurimeve shoqërore përbëjnë një lloj të veçantë taksimi, që përgjithësisht rëndon mbi të ardhurat nga puna të individëve dhe që shërben për të financuar shpenzimet e sistemit të përkujdesjes sociale të një vëndi.  Ka të bejë me sigurimin e individëve kundrejt  paaftësisë së tyre të ardhshme për të punuar. </a:t>
            </a:r>
          </a:p>
          <a:p>
            <a:pPr>
              <a:buNone/>
            </a:pPr>
            <a:endParaRPr lang="en-US" dirty="0"/>
          </a:p>
        </p:txBody>
      </p:sp>
      <p:sp>
        <p:nvSpPr>
          <p:cNvPr id="4" name="Slide Number Placeholder 3"/>
          <p:cNvSpPr>
            <a:spLocks noGrp="1"/>
          </p:cNvSpPr>
          <p:nvPr>
            <p:ph type="sldNum" sz="quarter" idx="12"/>
          </p:nvPr>
        </p:nvSpPr>
        <p:spPr/>
        <p:txBody>
          <a:bodyPr/>
          <a:lstStyle/>
          <a:p>
            <a:fld id="{03CCB76B-1558-4B0C-B6F6-DB4A680F78DC}" type="slidenum">
              <a:rPr lang="en-US" smtClean="0"/>
              <a:pPr/>
              <a:t>33</a:t>
            </a:fld>
            <a:endParaRPr lang="en-US"/>
          </a:p>
        </p:txBody>
      </p:sp>
      <p:sp>
        <p:nvSpPr>
          <p:cNvPr id="5" name="Footer Placeholder 4"/>
          <p:cNvSpPr>
            <a:spLocks noGrp="1"/>
          </p:cNvSpPr>
          <p:nvPr>
            <p:ph type="ftr" sz="quarter" idx="11"/>
          </p:nvPr>
        </p:nvSpPr>
        <p:spPr/>
        <p:txBody>
          <a:bodyPr/>
          <a:lstStyle/>
          <a:p>
            <a:r>
              <a:rPr lang="en-US" smtClean="0"/>
              <a:t>Përgatiti: Brikena Tolli</a:t>
            </a:r>
            <a:endParaRPr lang="en-US"/>
          </a:p>
        </p:txBody>
      </p:sp>
      <p:pic>
        <p:nvPicPr>
          <p:cNvPr id="6" name="Picture 5" descr="logo amshc.jpg"/>
          <p:cNvPicPr>
            <a:picLocks noChangeAspect="1"/>
          </p:cNvPicPr>
          <p:nvPr/>
        </p:nvPicPr>
        <p:blipFill>
          <a:blip r:embed="rId2" cstate="print"/>
          <a:stretch>
            <a:fillRect/>
          </a:stretch>
        </p:blipFill>
        <p:spPr>
          <a:xfrm>
            <a:off x="7671954" y="0"/>
            <a:ext cx="1472046" cy="1143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1"/>
            <a:ext cx="8229600" cy="4876800"/>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algn="just">
              <a:buNone/>
            </a:pPr>
            <a:endParaRPr lang="it-IT" dirty="0" smtClean="0"/>
          </a:p>
          <a:p>
            <a:pPr algn="just">
              <a:buNone/>
            </a:pPr>
            <a:r>
              <a:rPr lang="it-IT" dirty="0" smtClean="0"/>
              <a:t>Gjithashtu financa është shkenca </a:t>
            </a:r>
            <a:r>
              <a:rPr lang="it-IT" dirty="0"/>
              <a:t>e krijimit përdorimit dhe administrimit të  fondeve, është shkenca qe synon realizimin e </a:t>
            </a:r>
            <a:r>
              <a:rPr lang="it-IT" dirty="0" smtClean="0"/>
              <a:t>postulatit:</a:t>
            </a:r>
          </a:p>
          <a:p>
            <a:pPr algn="just">
              <a:buNone/>
            </a:pPr>
            <a:endParaRPr lang="it-IT" dirty="0" smtClean="0"/>
          </a:p>
          <a:p>
            <a:pPr algn="just">
              <a:buFont typeface="Wingdings" pitchFamily="2" charset="2"/>
              <a:buChar char="Ø"/>
            </a:pPr>
            <a:r>
              <a:rPr lang="it-IT" dirty="0" smtClean="0"/>
              <a:t>të </a:t>
            </a:r>
            <a:r>
              <a:rPr lang="it-IT" dirty="0"/>
              <a:t>prodhosh sa më shumë duke shpenzuar sa më </a:t>
            </a:r>
            <a:r>
              <a:rPr lang="it-IT" dirty="0" smtClean="0"/>
              <a:t>pak;</a:t>
            </a:r>
          </a:p>
          <a:p>
            <a:pPr algn="just">
              <a:buFont typeface="Wingdings" pitchFamily="2" charset="2"/>
              <a:buChar char="Ø"/>
            </a:pPr>
            <a:endParaRPr lang="it-IT" dirty="0" smtClean="0"/>
          </a:p>
          <a:p>
            <a:pPr algn="just">
              <a:buFont typeface="Wingdings" pitchFamily="2" charset="2"/>
              <a:buChar char="Ø"/>
            </a:pPr>
            <a:r>
              <a:rPr lang="it-IT" dirty="0" smtClean="0"/>
              <a:t>të </a:t>
            </a:r>
            <a:r>
              <a:rPr lang="it-IT" dirty="0"/>
              <a:t>maksimizosh flukset hyrëse duke minimizuar flukset </a:t>
            </a:r>
            <a:r>
              <a:rPr lang="it-IT" dirty="0" smtClean="0"/>
              <a:t>dalëse;</a:t>
            </a:r>
          </a:p>
          <a:p>
            <a:pPr algn="just">
              <a:buFont typeface="Wingdings" pitchFamily="2" charset="2"/>
              <a:buChar char="Ø"/>
            </a:pPr>
            <a:endParaRPr lang="it-IT" dirty="0" smtClean="0"/>
          </a:p>
          <a:p>
            <a:pPr algn="just">
              <a:buFont typeface="Wingdings" pitchFamily="2" charset="2"/>
              <a:buChar char="Ø"/>
            </a:pPr>
            <a:r>
              <a:rPr lang="it-IT" dirty="0" smtClean="0"/>
              <a:t>të </a:t>
            </a:r>
            <a:r>
              <a:rPr lang="it-IT" dirty="0"/>
              <a:t>maksimizosh të ardhurat duke synuar minimizimin e </a:t>
            </a:r>
            <a:r>
              <a:rPr lang="it-IT" dirty="0" smtClean="0"/>
              <a:t>shpenzimeve.</a:t>
            </a:r>
            <a:endParaRPr lang="en-US" dirty="0"/>
          </a:p>
        </p:txBody>
      </p:sp>
      <p:sp>
        <p:nvSpPr>
          <p:cNvPr id="4" name="Slide Number Placeholder 3"/>
          <p:cNvSpPr>
            <a:spLocks noGrp="1"/>
          </p:cNvSpPr>
          <p:nvPr>
            <p:ph type="sldNum" sz="quarter" idx="12"/>
          </p:nvPr>
        </p:nvSpPr>
        <p:spPr/>
        <p:txBody>
          <a:bodyPr/>
          <a:lstStyle/>
          <a:p>
            <a:fld id="{03CCB76B-1558-4B0C-B6F6-DB4A680F78DC}"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Përgatiti: Brikena Tolli</a:t>
            </a:r>
            <a:endParaRPr lang="en-US"/>
          </a:p>
        </p:txBody>
      </p:sp>
      <p:pic>
        <p:nvPicPr>
          <p:cNvPr id="6" name="Picture 5" descr="logo amshc.jpg"/>
          <p:cNvPicPr>
            <a:picLocks noChangeAspect="1"/>
          </p:cNvPicPr>
          <p:nvPr/>
        </p:nvPicPr>
        <p:blipFill>
          <a:blip r:embed="rId2" cstate="print"/>
          <a:stretch>
            <a:fillRect/>
          </a:stretch>
        </p:blipFill>
        <p:spPr>
          <a:xfrm>
            <a:off x="7021945" y="0"/>
            <a:ext cx="1472046" cy="1143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en-US" sz="4800" b="1" dirty="0"/>
              <a:t>Mjetet dhe burimet</a:t>
            </a:r>
            <a:r>
              <a:rPr lang="en-US" sz="1600" dirty="0"/>
              <a:t/>
            </a:r>
            <a:br>
              <a:rPr lang="en-US" sz="1600" dirty="0"/>
            </a:br>
            <a:endParaRPr lang="en-US" dirty="0"/>
          </a:p>
        </p:txBody>
      </p:sp>
      <p:sp>
        <p:nvSpPr>
          <p:cNvPr id="3" name="Content Placeholder 2"/>
          <p:cNvSpPr>
            <a:spLocks noGrp="1"/>
          </p:cNvSpPr>
          <p:nvPr>
            <p:ph idx="1"/>
          </p:nvPr>
        </p:nvSpPr>
        <p:spPr>
          <a:xfrm>
            <a:off x="457200" y="1676400"/>
            <a:ext cx="8229600" cy="4648200"/>
          </a:xfrm>
        </p:spPr>
        <p:style>
          <a:lnRef idx="1">
            <a:schemeClr val="accent3"/>
          </a:lnRef>
          <a:fillRef idx="2">
            <a:schemeClr val="accent3"/>
          </a:fillRef>
          <a:effectRef idx="1">
            <a:schemeClr val="accent3"/>
          </a:effectRef>
          <a:fontRef idx="minor">
            <a:schemeClr val="dk1"/>
          </a:fontRef>
        </p:style>
        <p:txBody>
          <a:bodyPr>
            <a:normAutofit/>
          </a:bodyPr>
          <a:lstStyle/>
          <a:p>
            <a:pPr algn="just">
              <a:buNone/>
            </a:pPr>
            <a:r>
              <a:rPr lang="en-US" dirty="0"/>
              <a:t>Mjet është çdo mall, i çdo niveli vleror dhe që ka një pamje të caktuar fizike, që shërben për të realizuar një funksion pavarësisht nga jetëgjatësia e </a:t>
            </a:r>
            <a:r>
              <a:rPr lang="en-US" dirty="0" smtClean="0"/>
              <a:t>shërbimit.</a:t>
            </a:r>
          </a:p>
          <a:p>
            <a:pPr algn="just">
              <a:buNone/>
            </a:pPr>
            <a:endParaRPr lang="en-US" dirty="0" smtClean="0"/>
          </a:p>
          <a:p>
            <a:pPr algn="just">
              <a:buNone/>
            </a:pPr>
            <a:r>
              <a:rPr lang="en-US" dirty="0" smtClean="0"/>
              <a:t>Mjet </a:t>
            </a:r>
            <a:r>
              <a:rPr lang="en-US" dirty="0"/>
              <a:t>është gjithçka që jemi mësuar ta paraqesim në aktiv të bilancit, që nga aktivet fikse, aktivet qarkulluese e deri tek ato </a:t>
            </a:r>
            <a:r>
              <a:rPr lang="en-US" dirty="0" smtClean="0"/>
              <a:t>financiare.</a:t>
            </a:r>
          </a:p>
          <a:p>
            <a:pPr algn="just">
              <a:buNone/>
            </a:pPr>
            <a:endParaRPr lang="en-US" dirty="0" smtClean="0"/>
          </a:p>
          <a:p>
            <a:pPr algn="just">
              <a:buNone/>
            </a:pPr>
            <a:r>
              <a:rPr lang="en-US" dirty="0" smtClean="0"/>
              <a:t>Vetë </a:t>
            </a:r>
            <a:r>
              <a:rPr lang="en-US" dirty="0"/>
              <a:t>njësia ekonomke është një kombinim i harmonizuar i tërësisë së </a:t>
            </a:r>
            <a:r>
              <a:rPr lang="en-US" dirty="0" smtClean="0"/>
              <a:t>mjeteve.</a:t>
            </a:r>
            <a:endParaRPr lang="en-US" dirty="0"/>
          </a:p>
        </p:txBody>
      </p:sp>
      <p:sp>
        <p:nvSpPr>
          <p:cNvPr id="4" name="Slide Number Placeholder 3"/>
          <p:cNvSpPr>
            <a:spLocks noGrp="1"/>
          </p:cNvSpPr>
          <p:nvPr>
            <p:ph type="sldNum" sz="quarter" idx="12"/>
          </p:nvPr>
        </p:nvSpPr>
        <p:spPr/>
        <p:txBody>
          <a:bodyPr/>
          <a:lstStyle/>
          <a:p>
            <a:fld id="{03CCB76B-1558-4B0C-B6F6-DB4A680F78DC}"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Përgatiti: Brikena Tolli</a:t>
            </a:r>
            <a:endParaRPr lang="en-US"/>
          </a:p>
        </p:txBody>
      </p:sp>
      <p:pic>
        <p:nvPicPr>
          <p:cNvPr id="6" name="Picture 5" descr="logo amshc.jpg"/>
          <p:cNvPicPr>
            <a:picLocks noChangeAspect="1"/>
          </p:cNvPicPr>
          <p:nvPr/>
        </p:nvPicPr>
        <p:blipFill>
          <a:blip r:embed="rId2" cstate="print"/>
          <a:stretch>
            <a:fillRect/>
          </a:stretch>
        </p:blipFill>
        <p:spPr>
          <a:xfrm>
            <a:off x="7021945" y="0"/>
            <a:ext cx="1472046" cy="1143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Mjetet dhe burimet</a:t>
            </a:r>
            <a:endParaRPr lang="en-US"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a:bodyPr>
          <a:lstStyle/>
          <a:p>
            <a:pPr algn="just">
              <a:buNone/>
            </a:pPr>
            <a:r>
              <a:rPr lang="en-US" dirty="0"/>
              <a:t>Për krijimin e çdo njërit prej mjeteve është harxhuar para. Mjeti bëhen pronë e njësisë ekonomike vetëm pasi të jetë </a:t>
            </a:r>
            <a:r>
              <a:rPr lang="en-US" dirty="0" smtClean="0"/>
              <a:t>paguar. </a:t>
            </a:r>
            <a:r>
              <a:rPr lang="en-US" dirty="0"/>
              <a:t>Domosdoshmërisht për t’u bërë pronar i një mjeti duhet të posedosh një shumë të caktuar parash, duhet të përdorësh dhe të konsumosh një pjesë nga flukset monetare dalse. </a:t>
            </a:r>
            <a:endParaRPr lang="en-US" dirty="0" smtClean="0"/>
          </a:p>
          <a:p>
            <a:pPr algn="just">
              <a:buNone/>
            </a:pPr>
            <a:endParaRPr lang="en-US" dirty="0"/>
          </a:p>
          <a:p>
            <a:pPr algn="just">
              <a:buNone/>
            </a:pPr>
            <a:r>
              <a:rPr lang="en-US" dirty="0"/>
              <a:t>Në gjuhën e financës ky fakt quhet “</a:t>
            </a:r>
            <a:r>
              <a:rPr lang="en-US" i="1" dirty="0"/>
              <a:t>Burim</a:t>
            </a:r>
            <a:r>
              <a:rPr lang="en-US" dirty="0"/>
              <a:t>”. Pra që të posedosh një mjet duhet patjetër të përdorësh një burim.</a:t>
            </a:r>
          </a:p>
          <a:p>
            <a:pPr>
              <a:buNone/>
            </a:pPr>
            <a:endParaRPr lang="en-US" dirty="0"/>
          </a:p>
        </p:txBody>
      </p:sp>
      <p:sp>
        <p:nvSpPr>
          <p:cNvPr id="4" name="Slide Number Placeholder 3"/>
          <p:cNvSpPr>
            <a:spLocks noGrp="1"/>
          </p:cNvSpPr>
          <p:nvPr>
            <p:ph type="sldNum" sz="quarter" idx="12"/>
          </p:nvPr>
        </p:nvSpPr>
        <p:spPr/>
        <p:txBody>
          <a:bodyPr/>
          <a:lstStyle/>
          <a:p>
            <a:fld id="{03CCB76B-1558-4B0C-B6F6-DB4A680F78DC}" type="slidenum">
              <a:rPr lang="en-US" smtClean="0"/>
              <a:pPr/>
              <a:t>6</a:t>
            </a:fld>
            <a:endParaRPr lang="en-US"/>
          </a:p>
        </p:txBody>
      </p:sp>
      <p:sp>
        <p:nvSpPr>
          <p:cNvPr id="5" name="Footer Placeholder 4"/>
          <p:cNvSpPr>
            <a:spLocks noGrp="1"/>
          </p:cNvSpPr>
          <p:nvPr>
            <p:ph type="ftr" sz="quarter" idx="11"/>
          </p:nvPr>
        </p:nvSpPr>
        <p:spPr/>
        <p:txBody>
          <a:bodyPr/>
          <a:lstStyle/>
          <a:p>
            <a:r>
              <a:rPr lang="en-US" smtClean="0"/>
              <a:t>Përgatiti: Brikena Tolli</a:t>
            </a:r>
            <a:endParaRPr lang="en-US"/>
          </a:p>
        </p:txBody>
      </p:sp>
      <p:pic>
        <p:nvPicPr>
          <p:cNvPr id="6" name="Picture 5" descr="logo amshc.jpg"/>
          <p:cNvPicPr>
            <a:picLocks noChangeAspect="1"/>
          </p:cNvPicPr>
          <p:nvPr/>
        </p:nvPicPr>
        <p:blipFill>
          <a:blip r:embed="rId2" cstate="print"/>
          <a:stretch>
            <a:fillRect/>
          </a:stretch>
        </p:blipFill>
        <p:spPr>
          <a:xfrm>
            <a:off x="7021945" y="0"/>
            <a:ext cx="1472046" cy="1143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Mjetet dhe burimet</a:t>
            </a:r>
            <a:endParaRPr lang="en-US" dirty="0"/>
          </a:p>
        </p:txBody>
      </p:sp>
      <p:sp>
        <p:nvSpPr>
          <p:cNvPr id="3" name="Content Placeholder 2"/>
          <p:cNvSpPr>
            <a:spLocks noGrp="1"/>
          </p:cNvSpPr>
          <p:nvPr>
            <p:ph idx="1"/>
          </p:nvPr>
        </p:nvSpPr>
        <p:spPr>
          <a:xfrm>
            <a:off x="457200" y="2286000"/>
            <a:ext cx="8229600" cy="3962400"/>
          </a:xfrm>
        </p:spPr>
        <p:style>
          <a:lnRef idx="1">
            <a:schemeClr val="accent3"/>
          </a:lnRef>
          <a:fillRef idx="2">
            <a:schemeClr val="accent3"/>
          </a:fillRef>
          <a:effectRef idx="1">
            <a:schemeClr val="accent3"/>
          </a:effectRef>
          <a:fontRef idx="minor">
            <a:schemeClr val="dk1"/>
          </a:fontRef>
        </p:style>
        <p:txBody>
          <a:bodyPr/>
          <a:lstStyle/>
          <a:p>
            <a:pPr>
              <a:buNone/>
            </a:pPr>
            <a:r>
              <a:rPr lang="en-US" dirty="0"/>
              <a:t>Burimet klasifikohen në </a:t>
            </a:r>
            <a:r>
              <a:rPr lang="en-US" dirty="0" smtClean="0"/>
              <a:t>:</a:t>
            </a:r>
          </a:p>
          <a:p>
            <a:pPr>
              <a:buNone/>
            </a:pPr>
            <a:endParaRPr lang="en-US" dirty="0" smtClean="0"/>
          </a:p>
          <a:p>
            <a:pPr algn="just">
              <a:buFont typeface="Wingdings" pitchFamily="2" charset="2"/>
              <a:buChar char="Ø"/>
            </a:pPr>
            <a:r>
              <a:rPr lang="en-US" dirty="0"/>
              <a:t>b</a:t>
            </a:r>
            <a:r>
              <a:rPr lang="en-US" dirty="0" smtClean="0"/>
              <a:t>urime të </a:t>
            </a:r>
            <a:r>
              <a:rPr lang="en-US" dirty="0"/>
              <a:t>veta që rrjedhin prej pronarit (kapitali i pronarit, fitimi, rezerva, etj</a:t>
            </a:r>
            <a:r>
              <a:rPr lang="en-US" dirty="0" smtClean="0"/>
              <a:t>)</a:t>
            </a:r>
          </a:p>
          <a:p>
            <a:pPr algn="just">
              <a:buNone/>
            </a:pPr>
            <a:endParaRPr lang="en-US" dirty="0" smtClean="0"/>
          </a:p>
          <a:p>
            <a:pPr algn="just">
              <a:buFont typeface="Wingdings" pitchFamily="2" charset="2"/>
              <a:buChar char="Ø"/>
            </a:pPr>
            <a:r>
              <a:rPr lang="en-US" dirty="0" smtClean="0"/>
              <a:t>burime të </a:t>
            </a:r>
            <a:r>
              <a:rPr lang="en-US" dirty="0"/>
              <a:t>huajtura që janë detyrime ose borxhe (kredi nga bankat apo institucione te tjera dhe njësi ekonomike të tjera).</a:t>
            </a:r>
          </a:p>
        </p:txBody>
      </p:sp>
      <p:sp>
        <p:nvSpPr>
          <p:cNvPr id="4" name="Slide Number Placeholder 3"/>
          <p:cNvSpPr>
            <a:spLocks noGrp="1"/>
          </p:cNvSpPr>
          <p:nvPr>
            <p:ph type="sldNum" sz="quarter" idx="12"/>
          </p:nvPr>
        </p:nvSpPr>
        <p:spPr/>
        <p:txBody>
          <a:bodyPr/>
          <a:lstStyle/>
          <a:p>
            <a:fld id="{03CCB76B-1558-4B0C-B6F6-DB4A680F78DC}" type="slidenum">
              <a:rPr lang="en-US" smtClean="0"/>
              <a:pPr/>
              <a:t>7</a:t>
            </a:fld>
            <a:endParaRPr lang="en-US"/>
          </a:p>
        </p:txBody>
      </p:sp>
      <p:sp>
        <p:nvSpPr>
          <p:cNvPr id="5" name="Footer Placeholder 4"/>
          <p:cNvSpPr>
            <a:spLocks noGrp="1"/>
          </p:cNvSpPr>
          <p:nvPr>
            <p:ph type="ftr" sz="quarter" idx="11"/>
          </p:nvPr>
        </p:nvSpPr>
        <p:spPr/>
        <p:txBody>
          <a:bodyPr/>
          <a:lstStyle/>
          <a:p>
            <a:r>
              <a:rPr lang="en-US" smtClean="0"/>
              <a:t>Përgatiti: Brikena Tolli</a:t>
            </a:r>
            <a:endParaRPr lang="en-US"/>
          </a:p>
        </p:txBody>
      </p:sp>
      <p:pic>
        <p:nvPicPr>
          <p:cNvPr id="6" name="Picture 5" descr="logo amshc.jpg"/>
          <p:cNvPicPr>
            <a:picLocks noChangeAspect="1"/>
          </p:cNvPicPr>
          <p:nvPr/>
        </p:nvPicPr>
        <p:blipFill>
          <a:blip r:embed="rId2" cstate="print"/>
          <a:stretch>
            <a:fillRect/>
          </a:stretch>
        </p:blipFill>
        <p:spPr>
          <a:xfrm>
            <a:off x="7021945" y="0"/>
            <a:ext cx="1472046" cy="1143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990600"/>
          <a:ext cx="8153400" cy="5097516"/>
        </p:xfrm>
        <a:graphic>
          <a:graphicData uri="http://schemas.openxmlformats.org/drawingml/2006/table">
            <a:tbl>
              <a:tblPr firstRow="1" bandRow="1">
                <a:tableStyleId>{5C22544A-7EE6-4342-B048-85BDC9FD1C3A}</a:tableStyleId>
              </a:tblPr>
              <a:tblGrid>
                <a:gridCol w="4076700"/>
                <a:gridCol w="4076700"/>
              </a:tblGrid>
              <a:tr h="365759">
                <a:tc>
                  <a:txBody>
                    <a:bodyPr/>
                    <a:lstStyle/>
                    <a:p>
                      <a:pPr algn="ctr"/>
                      <a:r>
                        <a:rPr lang="en-US" sz="1800" b="1" kern="1200" dirty="0" smtClean="0">
                          <a:solidFill>
                            <a:schemeClr val="lt1"/>
                          </a:solidFill>
                          <a:latin typeface="+mn-lt"/>
                          <a:ea typeface="+mn-ea"/>
                          <a:cs typeface="+mn-cs"/>
                        </a:rPr>
                        <a:t>Mjetet</a:t>
                      </a:r>
                      <a:endParaRPr lang="en-US" dirty="0"/>
                    </a:p>
                  </a:txBody>
                  <a:tcPr/>
                </a:tc>
                <a:tc>
                  <a:txBody>
                    <a:bodyPr/>
                    <a:lstStyle/>
                    <a:p>
                      <a:pPr algn="ctr"/>
                      <a:r>
                        <a:rPr lang="en-US" sz="1800" b="1" kern="1200" dirty="0" smtClean="0">
                          <a:solidFill>
                            <a:schemeClr val="lt1"/>
                          </a:solidFill>
                          <a:latin typeface="+mn-lt"/>
                          <a:ea typeface="+mn-ea"/>
                          <a:cs typeface="+mn-cs"/>
                        </a:rPr>
                        <a:t>Burimet</a:t>
                      </a:r>
                      <a:endParaRPr lang="en-US" dirty="0"/>
                    </a:p>
                  </a:txBody>
                  <a:tcPr/>
                </a:tc>
              </a:tr>
              <a:tr h="213359">
                <a:tc>
                  <a:txBody>
                    <a:bodyPr/>
                    <a:lstStyle/>
                    <a:p>
                      <a:pPr marL="0" marR="0" algn="just">
                        <a:lnSpc>
                          <a:spcPct val="150000"/>
                        </a:lnSpc>
                        <a:spcBef>
                          <a:spcPts val="0"/>
                        </a:spcBef>
                        <a:spcAft>
                          <a:spcPts val="0"/>
                        </a:spcAft>
                      </a:pPr>
                      <a:r>
                        <a:rPr lang="en-US" sz="1100" b="1" dirty="0">
                          <a:latin typeface="Times New Roman"/>
                          <a:ea typeface="Times New Roman"/>
                          <a:cs typeface="Times New Roman"/>
                        </a:rPr>
                        <a:t>1.       </a:t>
                      </a:r>
                      <a:r>
                        <a:rPr lang="en-US" sz="1100" b="1" u="sng" dirty="0">
                          <a:latin typeface="Times New Roman"/>
                          <a:ea typeface="Times New Roman"/>
                          <a:cs typeface="Times New Roman"/>
                        </a:rPr>
                        <a:t>Aktive fikse</a:t>
                      </a:r>
                      <a:endParaRPr lang="en-US" sz="1100" dirty="0">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100" b="1" dirty="0">
                          <a:latin typeface="Times New Roman"/>
                          <a:ea typeface="Times New Roman"/>
                          <a:cs typeface="Times New Roman"/>
                        </a:rPr>
                        <a:t>1.       </a:t>
                      </a:r>
                      <a:r>
                        <a:rPr lang="en-US" sz="1100" b="1" u="sng" dirty="0">
                          <a:latin typeface="Times New Roman"/>
                          <a:ea typeface="Times New Roman"/>
                          <a:cs typeface="Times New Roman"/>
                        </a:rPr>
                        <a:t>Burime të veta</a:t>
                      </a:r>
                      <a:endParaRPr lang="en-US" sz="1100" dirty="0">
                        <a:latin typeface="Calibri"/>
                        <a:ea typeface="Calibri"/>
                        <a:cs typeface="Times New Roman"/>
                      </a:endParaRPr>
                    </a:p>
                  </a:txBody>
                  <a:tcPr marL="68580" marR="68580" marT="0" marB="0"/>
                </a:tc>
              </a:tr>
              <a:tr h="213359">
                <a:tc>
                  <a:txBody>
                    <a:bodyPr/>
                    <a:lstStyle/>
                    <a:p>
                      <a:pPr marL="0" marR="0" algn="just">
                        <a:lnSpc>
                          <a:spcPct val="150000"/>
                        </a:lnSpc>
                        <a:spcBef>
                          <a:spcPts val="0"/>
                        </a:spcBef>
                        <a:spcAft>
                          <a:spcPts val="0"/>
                        </a:spcAft>
                      </a:pPr>
                      <a:r>
                        <a:rPr lang="en-US" sz="1100">
                          <a:latin typeface="Times New Roman"/>
                          <a:ea typeface="Times New Roman"/>
                          <a:cs typeface="Times New Roman"/>
                        </a:rPr>
                        <a:t>a.       Toka </a:t>
                      </a:r>
                      <a:endParaRPr lang="en-US" sz="1100">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endParaRPr lang="en-US" sz="1100" dirty="0">
                        <a:latin typeface="Calibri"/>
                        <a:ea typeface="Calibri"/>
                        <a:cs typeface="Times New Roman"/>
                      </a:endParaRPr>
                    </a:p>
                  </a:txBody>
                  <a:tcPr marL="68580" marR="68580" marT="0" marB="0"/>
                </a:tc>
              </a:tr>
              <a:tr h="236087">
                <a:tc>
                  <a:txBody>
                    <a:bodyPr/>
                    <a:lstStyle/>
                    <a:p>
                      <a:pPr marL="0" marR="0" algn="just">
                        <a:lnSpc>
                          <a:spcPct val="150000"/>
                        </a:lnSpc>
                        <a:spcBef>
                          <a:spcPts val="0"/>
                        </a:spcBef>
                        <a:spcAft>
                          <a:spcPts val="0"/>
                        </a:spcAft>
                      </a:pPr>
                      <a:r>
                        <a:rPr lang="en-US" sz="1100">
                          <a:latin typeface="Times New Roman"/>
                          <a:ea typeface="Times New Roman"/>
                          <a:cs typeface="Times New Roman"/>
                        </a:rPr>
                        <a:t>b.       Ndërtesa</a:t>
                      </a:r>
                      <a:endParaRPr lang="en-US" sz="1100">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100" dirty="0">
                          <a:latin typeface="Times New Roman"/>
                          <a:ea typeface="Times New Roman"/>
                          <a:cs typeface="Times New Roman"/>
                        </a:rPr>
                        <a:t>a.       Kapitali</a:t>
                      </a:r>
                      <a:endParaRPr lang="en-US" sz="1100" dirty="0">
                        <a:latin typeface="Calibri"/>
                        <a:ea typeface="Calibri"/>
                        <a:cs typeface="Times New Roman"/>
                      </a:endParaRPr>
                    </a:p>
                  </a:txBody>
                  <a:tcPr marL="68580" marR="68580" marT="0" marB="0"/>
                </a:tc>
              </a:tr>
              <a:tr h="274056">
                <a:tc>
                  <a:txBody>
                    <a:bodyPr/>
                    <a:lstStyle/>
                    <a:p>
                      <a:pPr marL="0" marR="0" algn="just">
                        <a:lnSpc>
                          <a:spcPct val="150000"/>
                        </a:lnSpc>
                        <a:spcBef>
                          <a:spcPts val="0"/>
                        </a:spcBef>
                        <a:spcAft>
                          <a:spcPts val="0"/>
                        </a:spcAft>
                      </a:pPr>
                      <a:r>
                        <a:rPr lang="en-US" sz="1100" dirty="0">
                          <a:latin typeface="Times New Roman"/>
                          <a:ea typeface="Times New Roman"/>
                          <a:cs typeface="Times New Roman"/>
                        </a:rPr>
                        <a:t>c.        Fabrika</a:t>
                      </a:r>
                      <a:endParaRPr lang="en-US" sz="1100" dirty="0">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100">
                          <a:latin typeface="Times New Roman"/>
                          <a:ea typeface="Times New Roman"/>
                          <a:cs typeface="Times New Roman"/>
                        </a:rPr>
                        <a:t>b.       Fitimi</a:t>
                      </a:r>
                      <a:endParaRPr lang="en-US" sz="1100">
                        <a:latin typeface="Calibri"/>
                        <a:ea typeface="Calibri"/>
                        <a:cs typeface="Times New Roman"/>
                      </a:endParaRPr>
                    </a:p>
                  </a:txBody>
                  <a:tcPr marL="68580" marR="68580" marT="0" marB="0"/>
                </a:tc>
              </a:tr>
              <a:tr h="213359">
                <a:tc>
                  <a:txBody>
                    <a:bodyPr/>
                    <a:lstStyle/>
                    <a:p>
                      <a:pPr marL="0" marR="0" algn="just">
                        <a:lnSpc>
                          <a:spcPct val="150000"/>
                        </a:lnSpc>
                        <a:spcBef>
                          <a:spcPts val="0"/>
                        </a:spcBef>
                        <a:spcAft>
                          <a:spcPts val="0"/>
                        </a:spcAft>
                      </a:pPr>
                      <a:r>
                        <a:rPr lang="en-US" sz="1100" dirty="0">
                          <a:latin typeface="Times New Roman"/>
                          <a:ea typeface="Times New Roman"/>
                          <a:cs typeface="Times New Roman"/>
                        </a:rPr>
                        <a:t>d.       Zyra </a:t>
                      </a:r>
                      <a:endParaRPr lang="en-US" sz="1100" dirty="0">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100" dirty="0">
                          <a:latin typeface="Times New Roman"/>
                          <a:ea typeface="Times New Roman"/>
                          <a:cs typeface="Times New Roman"/>
                        </a:rPr>
                        <a:t>c.       Rezervat </a:t>
                      </a:r>
                      <a:endParaRPr lang="en-US" sz="1100" dirty="0">
                        <a:latin typeface="Calibri"/>
                        <a:ea typeface="Calibri"/>
                        <a:cs typeface="Times New Roman"/>
                      </a:endParaRPr>
                    </a:p>
                  </a:txBody>
                  <a:tcPr marL="68580" marR="68580" marT="0" marB="0"/>
                </a:tc>
              </a:tr>
              <a:tr h="217359">
                <a:tc>
                  <a:txBody>
                    <a:bodyPr/>
                    <a:lstStyle/>
                    <a:p>
                      <a:pPr marL="0" marR="0" algn="just">
                        <a:lnSpc>
                          <a:spcPct val="150000"/>
                        </a:lnSpc>
                        <a:spcBef>
                          <a:spcPts val="0"/>
                        </a:spcBef>
                        <a:spcAft>
                          <a:spcPts val="0"/>
                        </a:spcAft>
                      </a:pPr>
                      <a:r>
                        <a:rPr lang="en-US" sz="1100">
                          <a:latin typeface="Times New Roman"/>
                          <a:ea typeface="Times New Roman"/>
                          <a:cs typeface="Times New Roman"/>
                        </a:rPr>
                        <a:t>e.        Makineri</a:t>
                      </a:r>
                      <a:endParaRPr lang="en-US" sz="1100">
                        <a:latin typeface="Calibri"/>
                        <a:ea typeface="Calibri"/>
                        <a:cs typeface="Times New Roman"/>
                      </a:endParaRPr>
                    </a:p>
                  </a:txBody>
                  <a:tcPr marL="68580" marR="68580" marT="0" marB="0"/>
                </a:tc>
                <a:tc>
                  <a:txBody>
                    <a:bodyPr/>
                    <a:lstStyle/>
                    <a:p>
                      <a:endParaRPr lang="en-US"/>
                    </a:p>
                  </a:txBody>
                  <a:tcPr/>
                </a:tc>
              </a:tr>
              <a:tr h="175127">
                <a:tc>
                  <a:txBody>
                    <a:bodyPr/>
                    <a:lstStyle/>
                    <a:p>
                      <a:pPr marL="0" marR="0" algn="just">
                        <a:lnSpc>
                          <a:spcPct val="150000"/>
                        </a:lnSpc>
                        <a:spcBef>
                          <a:spcPts val="0"/>
                        </a:spcBef>
                        <a:spcAft>
                          <a:spcPts val="0"/>
                        </a:spcAft>
                      </a:pPr>
                      <a:r>
                        <a:rPr lang="en-US" sz="1100">
                          <a:latin typeface="Times New Roman"/>
                          <a:ea typeface="Times New Roman"/>
                          <a:cs typeface="Times New Roman"/>
                        </a:rPr>
                        <a:t>f.        Paisje teknologjike, tavolinë etj</a:t>
                      </a:r>
                      <a:endParaRPr lang="en-US" sz="1100">
                        <a:latin typeface="Calibri"/>
                        <a:ea typeface="Calibri"/>
                        <a:cs typeface="Times New Roman"/>
                      </a:endParaRPr>
                    </a:p>
                  </a:txBody>
                  <a:tcPr marL="68580" marR="68580" marT="0" marB="0"/>
                </a:tc>
                <a:tc>
                  <a:txBody>
                    <a:bodyPr/>
                    <a:lstStyle/>
                    <a:p>
                      <a:endParaRPr lang="en-US"/>
                    </a:p>
                  </a:txBody>
                  <a:tcPr marL="68580" marR="68580" marT="0" marB="0"/>
                </a:tc>
              </a:tr>
              <a:tr h="205607">
                <a:tc>
                  <a:txBody>
                    <a:bodyPr/>
                    <a:lstStyle/>
                    <a:p>
                      <a:pPr marL="0" marR="0" algn="just">
                        <a:lnSpc>
                          <a:spcPct val="150000"/>
                        </a:lnSpc>
                        <a:spcBef>
                          <a:spcPts val="0"/>
                        </a:spcBef>
                        <a:spcAft>
                          <a:spcPts val="0"/>
                        </a:spcAft>
                      </a:pPr>
                      <a:r>
                        <a:rPr lang="en-US" sz="1100" b="1">
                          <a:latin typeface="Times New Roman"/>
                          <a:ea typeface="Times New Roman"/>
                          <a:cs typeface="Times New Roman"/>
                        </a:rPr>
                        <a:t>2.       </a:t>
                      </a:r>
                      <a:r>
                        <a:rPr lang="en-US" sz="1100" b="1" u="sng">
                          <a:latin typeface="Times New Roman"/>
                          <a:ea typeface="Times New Roman"/>
                          <a:cs typeface="Times New Roman"/>
                        </a:rPr>
                        <a:t>Aktive qarkulluese</a:t>
                      </a:r>
                      <a:endParaRPr lang="en-US" sz="1100">
                        <a:latin typeface="Calibri"/>
                        <a:ea typeface="Calibri"/>
                        <a:cs typeface="Times New Roman"/>
                      </a:endParaRPr>
                    </a:p>
                  </a:txBody>
                  <a:tcPr marL="68580" marR="68580" marT="0" marB="0"/>
                </a:tc>
                <a:tc>
                  <a:txBody>
                    <a:bodyPr/>
                    <a:lstStyle/>
                    <a:p>
                      <a:endParaRPr lang="en-US"/>
                    </a:p>
                  </a:txBody>
                  <a:tcPr marL="68580" marR="68580" marT="0" marB="0"/>
                </a:tc>
              </a:tr>
              <a:tr h="213359">
                <a:tc>
                  <a:txBody>
                    <a:bodyPr/>
                    <a:lstStyle/>
                    <a:p>
                      <a:pPr marL="0" marR="0" algn="just">
                        <a:lnSpc>
                          <a:spcPct val="150000"/>
                        </a:lnSpc>
                        <a:spcBef>
                          <a:spcPts val="0"/>
                        </a:spcBef>
                        <a:spcAft>
                          <a:spcPts val="0"/>
                        </a:spcAft>
                      </a:pPr>
                      <a:r>
                        <a:rPr lang="en-US" sz="1100">
                          <a:latin typeface="Times New Roman"/>
                          <a:ea typeface="Times New Roman"/>
                          <a:cs typeface="Times New Roman"/>
                        </a:rPr>
                        <a:t>a.       Lëndë e parë</a:t>
                      </a:r>
                      <a:endParaRPr lang="en-US" sz="1100">
                        <a:latin typeface="Calibri"/>
                        <a:ea typeface="Calibri"/>
                        <a:cs typeface="Times New Roman"/>
                      </a:endParaRPr>
                    </a:p>
                  </a:txBody>
                  <a:tcPr marL="68580" marR="68580" marT="0" marB="0"/>
                </a:tc>
                <a:tc>
                  <a:txBody>
                    <a:bodyPr/>
                    <a:lstStyle/>
                    <a:p>
                      <a:endParaRPr lang="en-US"/>
                    </a:p>
                  </a:txBody>
                  <a:tcPr marL="68580" marR="68580" marT="0" marB="0"/>
                </a:tc>
              </a:tr>
              <a:tr h="228600">
                <a:tc>
                  <a:txBody>
                    <a:bodyPr/>
                    <a:lstStyle/>
                    <a:p>
                      <a:pPr marL="0" marR="0" algn="just">
                        <a:lnSpc>
                          <a:spcPct val="150000"/>
                        </a:lnSpc>
                        <a:spcBef>
                          <a:spcPts val="0"/>
                        </a:spcBef>
                        <a:spcAft>
                          <a:spcPts val="0"/>
                        </a:spcAft>
                      </a:pPr>
                      <a:r>
                        <a:rPr lang="en-US" sz="1100">
                          <a:latin typeface="Times New Roman"/>
                          <a:ea typeface="Times New Roman"/>
                          <a:cs typeface="Times New Roman"/>
                        </a:rPr>
                        <a:t>b.       Lëndë ndihmëse</a:t>
                      </a:r>
                      <a:endParaRPr lang="en-US" sz="1100">
                        <a:latin typeface="Calibri"/>
                        <a:ea typeface="Calibri"/>
                        <a:cs typeface="Times New Roman"/>
                      </a:endParaRPr>
                    </a:p>
                  </a:txBody>
                  <a:tcPr marL="68580" marR="68580" marT="0" marB="0"/>
                </a:tc>
                <a:tc>
                  <a:txBody>
                    <a:bodyPr/>
                    <a:lstStyle/>
                    <a:p>
                      <a:endParaRPr lang="en-US"/>
                    </a:p>
                  </a:txBody>
                  <a:tcPr marL="68580" marR="68580" marT="0" marB="0"/>
                </a:tc>
              </a:tr>
              <a:tr h="259080">
                <a:tc>
                  <a:txBody>
                    <a:bodyPr/>
                    <a:lstStyle/>
                    <a:p>
                      <a:pPr marL="0" marR="0" algn="just">
                        <a:lnSpc>
                          <a:spcPct val="150000"/>
                        </a:lnSpc>
                        <a:spcBef>
                          <a:spcPts val="0"/>
                        </a:spcBef>
                        <a:spcAft>
                          <a:spcPts val="0"/>
                        </a:spcAft>
                      </a:pPr>
                      <a:r>
                        <a:rPr lang="en-US" sz="1100">
                          <a:latin typeface="Times New Roman"/>
                          <a:ea typeface="Times New Roman"/>
                          <a:cs typeface="Times New Roman"/>
                        </a:rPr>
                        <a:t>c.        Profukte të gatëshmë, gjysmë të gatëshme</a:t>
                      </a:r>
                      <a:endParaRPr lang="en-US" sz="1100">
                        <a:latin typeface="Calibri"/>
                        <a:ea typeface="Calibri"/>
                        <a:cs typeface="Times New Roman"/>
                      </a:endParaRPr>
                    </a:p>
                  </a:txBody>
                  <a:tcPr marL="68580" marR="68580" marT="0" marB="0"/>
                </a:tc>
                <a:tc>
                  <a:txBody>
                    <a:bodyPr/>
                    <a:lstStyle/>
                    <a:p>
                      <a:endParaRPr lang="en-US" dirty="0"/>
                    </a:p>
                  </a:txBody>
                  <a:tcPr marL="68580" marR="68580" marT="0" marB="0"/>
                </a:tc>
              </a:tr>
              <a:tr h="289560">
                <a:tc>
                  <a:txBody>
                    <a:bodyPr/>
                    <a:lstStyle/>
                    <a:p>
                      <a:pPr marL="0" marR="0" algn="just">
                        <a:lnSpc>
                          <a:spcPct val="150000"/>
                        </a:lnSpc>
                        <a:spcBef>
                          <a:spcPts val="0"/>
                        </a:spcBef>
                        <a:spcAft>
                          <a:spcPts val="0"/>
                        </a:spcAft>
                      </a:pPr>
                      <a:r>
                        <a:rPr lang="en-US" sz="1100">
                          <a:latin typeface="Times New Roman"/>
                          <a:ea typeface="Times New Roman"/>
                          <a:cs typeface="Times New Roman"/>
                        </a:rPr>
                        <a:t>d.       Stoqe etj</a:t>
                      </a:r>
                      <a:endParaRPr lang="en-US" sz="1100">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100" b="1" dirty="0">
                          <a:latin typeface="Times New Roman"/>
                          <a:ea typeface="Times New Roman"/>
                          <a:cs typeface="Times New Roman"/>
                        </a:rPr>
                        <a:t>2.       </a:t>
                      </a:r>
                      <a:r>
                        <a:rPr lang="en-US" sz="1100" b="1" u="sng" dirty="0">
                          <a:latin typeface="Times New Roman"/>
                          <a:ea typeface="Times New Roman"/>
                          <a:cs typeface="Times New Roman"/>
                        </a:rPr>
                        <a:t>Burime të huajtura</a:t>
                      </a:r>
                      <a:endParaRPr lang="en-US" sz="1100" dirty="0">
                        <a:latin typeface="Calibri"/>
                        <a:ea typeface="Calibri"/>
                        <a:cs typeface="Times New Roman"/>
                      </a:endParaRPr>
                    </a:p>
                  </a:txBody>
                  <a:tcPr marL="68580" marR="68580" marT="0" marB="0"/>
                </a:tc>
              </a:tr>
              <a:tr h="304800">
                <a:tc>
                  <a:txBody>
                    <a:bodyPr/>
                    <a:lstStyle/>
                    <a:p>
                      <a:pPr marL="0" marR="0" algn="just">
                        <a:lnSpc>
                          <a:spcPct val="150000"/>
                        </a:lnSpc>
                        <a:spcBef>
                          <a:spcPts val="0"/>
                        </a:spcBef>
                        <a:spcAft>
                          <a:spcPts val="0"/>
                        </a:spcAft>
                      </a:pPr>
                      <a:r>
                        <a:rPr lang="en-US" sz="1100" b="1">
                          <a:latin typeface="Times New Roman"/>
                          <a:ea typeface="Times New Roman"/>
                          <a:cs typeface="Times New Roman"/>
                        </a:rPr>
                        <a:t>3.       </a:t>
                      </a:r>
                      <a:r>
                        <a:rPr lang="en-US" sz="1100" b="1" u="sng">
                          <a:latin typeface="Times New Roman"/>
                          <a:ea typeface="Times New Roman"/>
                          <a:cs typeface="Times New Roman"/>
                        </a:rPr>
                        <a:t>Ackive financiare</a:t>
                      </a:r>
                      <a:endParaRPr lang="en-US" sz="1100">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100">
                          <a:latin typeface="Times New Roman"/>
                          <a:ea typeface="Times New Roman"/>
                          <a:cs typeface="Times New Roman"/>
                        </a:rPr>
                        <a:t>a.       Kredi bankare afatshkurtër</a:t>
                      </a:r>
                      <a:endParaRPr lang="en-US" sz="1100">
                        <a:latin typeface="Calibri"/>
                        <a:ea typeface="Calibri"/>
                        <a:cs typeface="Times New Roman"/>
                      </a:endParaRPr>
                    </a:p>
                  </a:txBody>
                  <a:tcPr marL="68580" marR="68580" marT="0" marB="0"/>
                </a:tc>
              </a:tr>
              <a:tr h="228600">
                <a:tc>
                  <a:txBody>
                    <a:bodyPr/>
                    <a:lstStyle/>
                    <a:p>
                      <a:pPr marL="0" marR="0" algn="just">
                        <a:lnSpc>
                          <a:spcPct val="150000"/>
                        </a:lnSpc>
                        <a:spcBef>
                          <a:spcPts val="0"/>
                        </a:spcBef>
                        <a:spcAft>
                          <a:spcPts val="0"/>
                        </a:spcAft>
                      </a:pPr>
                      <a:r>
                        <a:rPr lang="en-US" sz="1100">
                          <a:latin typeface="Times New Roman"/>
                          <a:ea typeface="Times New Roman"/>
                          <a:cs typeface="Times New Roman"/>
                        </a:rPr>
                        <a:t>a.       Para në arkë</a:t>
                      </a:r>
                      <a:endParaRPr lang="en-US" sz="1100">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100">
                          <a:latin typeface="Times New Roman"/>
                          <a:ea typeface="Times New Roman"/>
                          <a:cs typeface="Times New Roman"/>
                        </a:rPr>
                        <a:t>b.       Kredi bankare afatgjatë</a:t>
                      </a:r>
                      <a:endParaRPr lang="en-US" sz="1100">
                        <a:latin typeface="Calibri"/>
                        <a:ea typeface="Calibri"/>
                        <a:cs typeface="Times New Roman"/>
                      </a:endParaRPr>
                    </a:p>
                  </a:txBody>
                  <a:tcPr marL="68580" marR="68580" marT="0" marB="0"/>
                </a:tc>
              </a:tr>
              <a:tr h="228600">
                <a:tc>
                  <a:txBody>
                    <a:bodyPr/>
                    <a:lstStyle/>
                    <a:p>
                      <a:pPr marL="0" marR="0" algn="just">
                        <a:lnSpc>
                          <a:spcPct val="150000"/>
                        </a:lnSpc>
                        <a:spcBef>
                          <a:spcPts val="0"/>
                        </a:spcBef>
                        <a:spcAft>
                          <a:spcPts val="0"/>
                        </a:spcAft>
                      </a:pPr>
                      <a:r>
                        <a:rPr lang="en-US" sz="1100">
                          <a:latin typeface="Times New Roman"/>
                          <a:ea typeface="Times New Roman"/>
                          <a:cs typeface="Times New Roman"/>
                        </a:rPr>
                        <a:t>b.       Para në bankë</a:t>
                      </a:r>
                      <a:endParaRPr lang="en-US" sz="1100">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100">
                          <a:latin typeface="Times New Roman"/>
                          <a:ea typeface="Times New Roman"/>
                          <a:cs typeface="Times New Roman"/>
                        </a:rPr>
                        <a:t>c.       Kredi tregtare</a:t>
                      </a:r>
                      <a:endParaRPr lang="en-US" sz="1100">
                        <a:latin typeface="Calibri"/>
                        <a:ea typeface="Calibri"/>
                        <a:cs typeface="Times New Roman"/>
                      </a:endParaRPr>
                    </a:p>
                  </a:txBody>
                  <a:tcPr marL="68580" marR="68580" marT="0" marB="0"/>
                </a:tc>
              </a:tr>
              <a:tr h="228600">
                <a:tc>
                  <a:txBody>
                    <a:bodyPr/>
                    <a:lstStyle/>
                    <a:p>
                      <a:pPr marL="0" marR="0" algn="just">
                        <a:lnSpc>
                          <a:spcPct val="150000"/>
                        </a:lnSpc>
                        <a:spcBef>
                          <a:spcPts val="0"/>
                        </a:spcBef>
                        <a:spcAft>
                          <a:spcPts val="0"/>
                        </a:spcAft>
                      </a:pPr>
                      <a:r>
                        <a:rPr lang="en-US" sz="1100" dirty="0">
                          <a:latin typeface="Times New Roman"/>
                          <a:ea typeface="Times New Roman"/>
                          <a:cs typeface="Times New Roman"/>
                        </a:rPr>
                        <a:t>c.        Klientë</a:t>
                      </a:r>
                      <a:endParaRPr lang="en-US" sz="1100" dirty="0">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100" dirty="0">
                          <a:latin typeface="Times New Roman"/>
                          <a:ea typeface="Times New Roman"/>
                          <a:cs typeface="Times New Roman"/>
                        </a:rPr>
                        <a:t>d.       Borxhet ndaj furnitorëve</a:t>
                      </a:r>
                      <a:endParaRPr lang="en-US" sz="1100" dirty="0">
                        <a:latin typeface="Calibri"/>
                        <a:ea typeface="Calibri"/>
                        <a:cs typeface="Times New Roman"/>
                      </a:endParaRPr>
                    </a:p>
                  </a:txBody>
                  <a:tcPr marL="68580" marR="68580" marT="0" marB="0"/>
                </a:tc>
              </a:tr>
              <a:tr h="228600">
                <a:tc>
                  <a:txBody>
                    <a:bodyPr/>
                    <a:lstStyle/>
                    <a:p>
                      <a:pPr marL="0" marR="0" algn="just">
                        <a:lnSpc>
                          <a:spcPct val="150000"/>
                        </a:lnSpc>
                        <a:spcBef>
                          <a:spcPts val="0"/>
                        </a:spcBef>
                        <a:spcAft>
                          <a:spcPts val="0"/>
                        </a:spcAft>
                      </a:pPr>
                      <a:r>
                        <a:rPr lang="en-US" sz="1100" dirty="0">
                          <a:latin typeface="Times New Roman"/>
                          <a:ea typeface="Times New Roman"/>
                          <a:cs typeface="Times New Roman"/>
                        </a:rPr>
                        <a:t>d.       Letra me vlerë etj</a:t>
                      </a:r>
                      <a:endParaRPr lang="en-US" sz="1100" dirty="0">
                        <a:latin typeface="Calibri"/>
                        <a:ea typeface="Calibri"/>
                        <a:cs typeface="Times New Roman"/>
                      </a:endParaRPr>
                    </a:p>
                  </a:txBody>
                  <a:tcPr marL="68580" marR="68580" marT="0" marB="0"/>
                </a:tc>
                <a:tc>
                  <a:txBody>
                    <a:bodyPr/>
                    <a:lstStyle/>
                    <a:p>
                      <a:endParaRPr lang="en-US" dirty="0"/>
                    </a:p>
                  </a:txBody>
                  <a:tcPr/>
                </a:tc>
              </a:tr>
            </a:tbl>
          </a:graphicData>
        </a:graphic>
      </p:graphicFrame>
      <p:sp>
        <p:nvSpPr>
          <p:cNvPr id="5" name="Slide Number Placeholder 4"/>
          <p:cNvSpPr>
            <a:spLocks noGrp="1"/>
          </p:cNvSpPr>
          <p:nvPr>
            <p:ph type="sldNum" sz="quarter" idx="12"/>
          </p:nvPr>
        </p:nvSpPr>
        <p:spPr/>
        <p:txBody>
          <a:bodyPr/>
          <a:lstStyle/>
          <a:p>
            <a:fld id="{03CCB76B-1558-4B0C-B6F6-DB4A680F78DC}" type="slidenum">
              <a:rPr lang="en-US" smtClean="0"/>
              <a:pPr/>
              <a:t>8</a:t>
            </a:fld>
            <a:endParaRPr lang="en-US"/>
          </a:p>
        </p:txBody>
      </p:sp>
      <p:sp>
        <p:nvSpPr>
          <p:cNvPr id="6" name="Footer Placeholder 5"/>
          <p:cNvSpPr>
            <a:spLocks noGrp="1"/>
          </p:cNvSpPr>
          <p:nvPr>
            <p:ph type="ftr" sz="quarter" idx="11"/>
          </p:nvPr>
        </p:nvSpPr>
        <p:spPr/>
        <p:txBody>
          <a:bodyPr/>
          <a:lstStyle/>
          <a:p>
            <a:r>
              <a:rPr lang="en-US" smtClean="0"/>
              <a:t>Përgatiti: Brikena Tolli</a:t>
            </a:r>
            <a:endParaRPr lang="en-US"/>
          </a:p>
        </p:txBody>
      </p:sp>
      <p:pic>
        <p:nvPicPr>
          <p:cNvPr id="7" name="Picture 6" descr="logo amshc.jpg"/>
          <p:cNvPicPr>
            <a:picLocks noChangeAspect="1"/>
          </p:cNvPicPr>
          <p:nvPr/>
        </p:nvPicPr>
        <p:blipFill>
          <a:blip r:embed="rId2" cstate="print"/>
          <a:stretch>
            <a:fillRect/>
          </a:stretch>
        </p:blipFill>
        <p:spPr>
          <a:xfrm>
            <a:off x="7467600" y="0"/>
            <a:ext cx="1472046" cy="1143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smtClean="0"/>
              <a:t>MJETET </a:t>
            </a:r>
            <a:r>
              <a:rPr lang="en-US" dirty="0" smtClean="0"/>
              <a:t>FINANCIARE</a:t>
            </a:r>
            <a:endParaRPr lang="en-US" dirty="0"/>
          </a:p>
        </p:txBody>
      </p:sp>
      <p:sp>
        <p:nvSpPr>
          <p:cNvPr id="3" name="Content Placeholder 2"/>
          <p:cNvSpPr>
            <a:spLocks noGrp="1"/>
          </p:cNvSpPr>
          <p:nvPr>
            <p:ph idx="1"/>
          </p:nvPr>
        </p:nvSpPr>
        <p:spPr>
          <a:xfrm>
            <a:off x="457200" y="1371600"/>
            <a:ext cx="8229600" cy="4754563"/>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algn="just">
              <a:buNone/>
            </a:pPr>
            <a:r>
              <a:rPr lang="en-US" dirty="0"/>
              <a:t>Për financën mjetet që kanë trajtën e aktiveve financiare dhe që quhen mjete financiare kanë rëndësi të madhe. Ata kanë disa karakteristika të dalluaeshme nga mjetet e </a:t>
            </a:r>
            <a:r>
              <a:rPr lang="en-US" dirty="0" smtClean="0"/>
              <a:t>tjera</a:t>
            </a:r>
            <a:r>
              <a:rPr lang="en-US" dirty="0"/>
              <a:t>:</a:t>
            </a:r>
          </a:p>
          <a:p>
            <a:pPr lvl="0" algn="just"/>
            <a:r>
              <a:rPr lang="en-US" dirty="0"/>
              <a:t>Forma monetare. </a:t>
            </a:r>
          </a:p>
          <a:p>
            <a:pPr lvl="0" algn="just"/>
            <a:r>
              <a:rPr lang="en-US" dirty="0"/>
              <a:t>V</a:t>
            </a:r>
            <a:r>
              <a:rPr lang="en-US" dirty="0" smtClean="0"/>
              <a:t>lerë nominale, aftësinë </a:t>
            </a:r>
            <a:r>
              <a:rPr lang="en-US" dirty="0"/>
              <a:t>për t’u </a:t>
            </a:r>
            <a:r>
              <a:rPr lang="en-US" dirty="0" smtClean="0"/>
              <a:t>fraksionuar, </a:t>
            </a:r>
            <a:r>
              <a:rPr lang="en-US" dirty="0"/>
              <a:t>ndihmon në përshpejtimin e proçesit të rrethxhirimit të mjeteve të </a:t>
            </a:r>
            <a:r>
              <a:rPr lang="en-US" dirty="0" smtClean="0"/>
              <a:t>tjera.</a:t>
            </a:r>
            <a:endParaRPr lang="en-US" dirty="0"/>
          </a:p>
          <a:p>
            <a:pPr lvl="0" algn="just"/>
            <a:r>
              <a:rPr lang="en-US" dirty="0" smtClean="0"/>
              <a:t>Afat </a:t>
            </a:r>
            <a:r>
              <a:rPr lang="en-US" dirty="0"/>
              <a:t>maturimi. </a:t>
            </a:r>
          </a:p>
          <a:p>
            <a:pPr lvl="0" algn="just"/>
            <a:r>
              <a:rPr lang="en-US" dirty="0" smtClean="0"/>
              <a:t>Sigurojnë </a:t>
            </a:r>
            <a:r>
              <a:rPr lang="en-US" dirty="0"/>
              <a:t>të ardhura për mbajtësit e </a:t>
            </a:r>
            <a:r>
              <a:rPr lang="en-US" dirty="0" smtClean="0"/>
              <a:t>tyre</a:t>
            </a:r>
            <a:endParaRPr lang="en-US" dirty="0"/>
          </a:p>
          <a:p>
            <a:pPr lvl="0" algn="just"/>
            <a:r>
              <a:rPr lang="en-US" dirty="0"/>
              <a:t>Aftësia për t’u kthyer në likuiditet</a:t>
            </a:r>
            <a:r>
              <a:rPr lang="en-US" dirty="0" smtClean="0"/>
              <a:t>.</a:t>
            </a:r>
            <a:endParaRPr lang="en-US" dirty="0"/>
          </a:p>
        </p:txBody>
      </p:sp>
      <p:sp>
        <p:nvSpPr>
          <p:cNvPr id="4" name="Slide Number Placeholder 3"/>
          <p:cNvSpPr>
            <a:spLocks noGrp="1"/>
          </p:cNvSpPr>
          <p:nvPr>
            <p:ph type="sldNum" sz="quarter" idx="12"/>
          </p:nvPr>
        </p:nvSpPr>
        <p:spPr/>
        <p:txBody>
          <a:bodyPr/>
          <a:lstStyle/>
          <a:p>
            <a:fld id="{03CCB76B-1558-4B0C-B6F6-DB4A680F78DC}" type="slidenum">
              <a:rPr lang="en-US" smtClean="0"/>
              <a:pPr/>
              <a:t>9</a:t>
            </a:fld>
            <a:endParaRPr lang="en-US"/>
          </a:p>
        </p:txBody>
      </p:sp>
      <p:sp>
        <p:nvSpPr>
          <p:cNvPr id="5" name="Footer Placeholder 4"/>
          <p:cNvSpPr>
            <a:spLocks noGrp="1"/>
          </p:cNvSpPr>
          <p:nvPr>
            <p:ph type="ftr" sz="quarter" idx="11"/>
          </p:nvPr>
        </p:nvSpPr>
        <p:spPr/>
        <p:txBody>
          <a:bodyPr/>
          <a:lstStyle/>
          <a:p>
            <a:r>
              <a:rPr lang="en-US" smtClean="0"/>
              <a:t>Përgatiti: Brikena Tolli</a:t>
            </a:r>
            <a:endParaRPr lang="en-US"/>
          </a:p>
        </p:txBody>
      </p:sp>
      <p:pic>
        <p:nvPicPr>
          <p:cNvPr id="6" name="Picture 5" descr="logo amshc.jpg"/>
          <p:cNvPicPr>
            <a:picLocks noChangeAspect="1"/>
          </p:cNvPicPr>
          <p:nvPr/>
        </p:nvPicPr>
        <p:blipFill>
          <a:blip r:embed="rId2" cstate="print"/>
          <a:stretch>
            <a:fillRect/>
          </a:stretch>
        </p:blipFill>
        <p:spPr>
          <a:xfrm>
            <a:off x="7021945" y="0"/>
            <a:ext cx="1472046" cy="11430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321</TotalTime>
  <Words>2645</Words>
  <Application>Microsoft Office PowerPoint</Application>
  <PresentationFormat>On-screen Show (4:3)</PresentationFormat>
  <Paragraphs>321</Paragraphs>
  <Slides>33</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Flow</vt:lpstr>
      <vt:lpstr>Slide</vt:lpstr>
      <vt:lpstr>PARIMET E FINANCËS PËR BIZNES</vt:lpstr>
      <vt:lpstr>Slide 2</vt:lpstr>
      <vt:lpstr>Slide 3</vt:lpstr>
      <vt:lpstr>Slide 4</vt:lpstr>
      <vt:lpstr>Mjetet dhe burimet </vt:lpstr>
      <vt:lpstr>Mjetet dhe burimet</vt:lpstr>
      <vt:lpstr>Mjetet dhe burimet</vt:lpstr>
      <vt:lpstr>Slide 8</vt:lpstr>
      <vt:lpstr>MJETET FINANCIARE</vt:lpstr>
      <vt:lpstr>Kthimi dhe vlera </vt:lpstr>
      <vt:lpstr>Vlera në kohë e parasë </vt:lpstr>
      <vt:lpstr>Kur duhet bërë një investim? </vt:lpstr>
      <vt:lpstr>Vlera e ardhshme </vt:lpstr>
      <vt:lpstr>Vlera e ardhshme</vt:lpstr>
      <vt:lpstr>Vlera e ardhshme</vt:lpstr>
      <vt:lpstr>Vlera aktuale</vt:lpstr>
      <vt:lpstr>Vlera aktuale </vt:lpstr>
      <vt:lpstr>Vlera aktuale</vt:lpstr>
      <vt:lpstr>Vlera aktuale</vt:lpstr>
      <vt:lpstr> Tregu financiar </vt:lpstr>
      <vt:lpstr>Slide 21</vt:lpstr>
      <vt:lpstr>Slide 22</vt:lpstr>
      <vt:lpstr>Tregu primar</vt:lpstr>
      <vt:lpstr>Tregu sekondar </vt:lpstr>
      <vt:lpstr>Sistemi bankar </vt:lpstr>
      <vt:lpstr>Banka Qendrore </vt:lpstr>
      <vt:lpstr>Slide 27</vt:lpstr>
      <vt:lpstr>Ndërmjetësit financiar jobankarë </vt:lpstr>
      <vt:lpstr>Financa Publike </vt:lpstr>
      <vt:lpstr>  Parimet e përgjithshme të taksimit </vt:lpstr>
      <vt:lpstr>Drejtësia </vt:lpstr>
      <vt:lpstr>Slide 32</vt:lpstr>
      <vt:lpstr>Burimet e të ardhurave publike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btolli</dc:creator>
  <cp:lastModifiedBy>jkovaci</cp:lastModifiedBy>
  <cp:revision>42</cp:revision>
  <dcterms:created xsi:type="dcterms:W3CDTF">2014-11-19T10:54:06Z</dcterms:created>
  <dcterms:modified xsi:type="dcterms:W3CDTF">2014-12-15T12:48:10Z</dcterms:modified>
</cp:coreProperties>
</file>